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5" r:id="rId2"/>
    <p:sldId id="277" r:id="rId3"/>
    <p:sldId id="286" r:id="rId4"/>
    <p:sldId id="288" r:id="rId5"/>
    <p:sldId id="306" r:id="rId6"/>
    <p:sldId id="307" r:id="rId7"/>
    <p:sldId id="269" r:id="rId8"/>
    <p:sldId id="309" r:id="rId9"/>
    <p:sldId id="308" r:id="rId10"/>
    <p:sldId id="310" r:id="rId11"/>
    <p:sldId id="260" r:id="rId12"/>
    <p:sldId id="311" r:id="rId13"/>
    <p:sldId id="290" r:id="rId14"/>
    <p:sldId id="291" r:id="rId15"/>
    <p:sldId id="304" r:id="rId16"/>
    <p:sldId id="293" r:id="rId17"/>
    <p:sldId id="294" r:id="rId18"/>
    <p:sldId id="295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154" y="43"/>
      </p:cViewPr>
      <p:guideLst>
        <p:guide orient="horz" pos="218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4DB4D-FF22-4E5B-AF21-D2DB554E5F3C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705F4-8DF6-49D4-B409-99F4CCA28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0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39FC62-7BBD-40ED-9490-4E5978517C1A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So that is what Libra is essentially about.. </a:t>
            </a:r>
          </a:p>
          <a:p>
            <a:endParaRPr lang="en-US" altLang="en-US"/>
          </a:p>
          <a:p>
            <a:r>
              <a:rPr lang="en-US" altLang="en-US"/>
              <a:t>To give you a more practical idea of how these design principles are implemented, lets discuss several modules..</a:t>
            </a:r>
          </a:p>
        </p:txBody>
      </p:sp>
    </p:spTree>
    <p:extLst>
      <p:ext uri="{BB962C8B-B14F-4D97-AF65-F5344CB8AC3E}">
        <p14:creationId xmlns:p14="http://schemas.microsoft.com/office/powerpoint/2010/main" val="168742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5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5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1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7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5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5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4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51D3B-DC9D-461A-BA7B-0ABC057AFFA9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E6BBC-6800-4A8B-8759-CEA4BB75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0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1.gif"/><Relationship Id="rId3" Type="http://schemas.openxmlformats.org/officeDocument/2006/relationships/image" Target="../media/image46.tiff"/><Relationship Id="rId7" Type="http://schemas.openxmlformats.org/officeDocument/2006/relationships/image" Target="../media/image48.gif"/><Relationship Id="rId12" Type="http://schemas.openxmlformats.org/officeDocument/2006/relationships/image" Target="../media/image32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11" Type="http://schemas.openxmlformats.org/officeDocument/2006/relationships/image" Target="../media/image49.png"/><Relationship Id="rId5" Type="http://schemas.openxmlformats.org/officeDocument/2006/relationships/image" Target="../media/image1.jpeg"/><Relationship Id="rId10" Type="http://schemas.openxmlformats.org/officeDocument/2006/relationships/image" Target="../media/image23.png"/><Relationship Id="rId4" Type="http://schemas.openxmlformats.org/officeDocument/2006/relationships/image" Target="../media/image4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13" Type="http://schemas.openxmlformats.org/officeDocument/2006/relationships/image" Target="../media/image59.png"/><Relationship Id="rId3" Type="http://schemas.openxmlformats.org/officeDocument/2006/relationships/image" Target="../media/image51.emf"/><Relationship Id="rId7" Type="http://schemas.openxmlformats.org/officeDocument/2006/relationships/image" Target="../media/image1.jpeg"/><Relationship Id="rId12" Type="http://schemas.openxmlformats.org/officeDocument/2006/relationships/image" Target="../media/image33.gi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8.gif"/><Relationship Id="rId5" Type="http://schemas.openxmlformats.org/officeDocument/2006/relationships/image" Target="../media/image53.jpe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jpeg"/><Relationship Id="rId7" Type="http://schemas.openxmlformats.org/officeDocument/2006/relationships/image" Target="../media/image63.gi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370.png"/><Relationship Id="rId18" Type="http://schemas.openxmlformats.org/officeDocument/2006/relationships/image" Target="../media/image420.png"/><Relationship Id="rId3" Type="http://schemas.openxmlformats.org/officeDocument/2006/relationships/image" Target="../media/image270.png"/><Relationship Id="rId21" Type="http://schemas.openxmlformats.org/officeDocument/2006/relationships/image" Target="../media/image1.jpeg"/><Relationship Id="rId7" Type="http://schemas.openxmlformats.org/officeDocument/2006/relationships/image" Target="../media/image310.png"/><Relationship Id="rId12" Type="http://schemas.openxmlformats.org/officeDocument/2006/relationships/image" Target="../media/image75.png"/><Relationship Id="rId2" Type="http://schemas.openxmlformats.org/officeDocument/2006/relationships/image" Target="../media/image70.png"/><Relationship Id="rId16" Type="http://schemas.openxmlformats.org/officeDocument/2006/relationships/image" Target="../media/image76.png"/><Relationship Id="rId20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5" Type="http://schemas.openxmlformats.org/officeDocument/2006/relationships/image" Target="../media/image620.png"/><Relationship Id="rId10" Type="http://schemas.openxmlformats.org/officeDocument/2006/relationships/image" Target="../media/image74.png"/><Relationship Id="rId19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330.png"/><Relationship Id="rId14" Type="http://schemas.openxmlformats.org/officeDocument/2006/relationships/image" Target="../media/image6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iangsun/FGR" TargetMode="External"/><Relationship Id="rId2" Type="http://schemas.openxmlformats.org/officeDocument/2006/relationships/hyperlink" Target="https://github.com/amber-jain-group-iitb/heom_amb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evon333" TargetMode="External"/><Relationship Id="rId5" Type="http://schemas.openxmlformats.org/officeDocument/2006/relationships/image" Target="../media/image1.jpeg"/><Relationship Id="rId4" Type="http://schemas.openxmlformats.org/officeDocument/2006/relationships/hyperlink" Target="https://github.com/AnanthGroup/SC-IVR-Code-Packag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12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tiff"/><Relationship Id="rId1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1.jpeg"/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ocean.com/capsule/4727375/tree/v1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4.gif"/><Relationship Id="rId12" Type="http://schemas.openxmlformats.org/officeDocument/2006/relationships/image" Target="../media/image38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11" Type="http://schemas.openxmlformats.org/officeDocument/2006/relationships/image" Target="../media/image37.gif"/><Relationship Id="rId5" Type="http://schemas.openxmlformats.org/officeDocument/2006/relationships/image" Target="../media/image32.gif"/><Relationship Id="rId10" Type="http://schemas.openxmlformats.org/officeDocument/2006/relationships/image" Target="../media/image36.png"/><Relationship Id="rId4" Type="http://schemas.openxmlformats.org/officeDocument/2006/relationships/image" Target="../media/image31.jp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10" Type="http://schemas.openxmlformats.org/officeDocument/2006/relationships/image" Target="../media/image45.jpeg"/><Relationship Id="rId4" Type="http://schemas.openxmlformats.org/officeDocument/2006/relationships/hyperlink" Target="https://doi.org/10.1016/B978-0-12-821978-2.00034-9" TargetMode="External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2" y="1942253"/>
            <a:ext cx="10963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FF0000"/>
                </a:solidFill>
              </a:rPr>
              <a:t>Libra </a:t>
            </a:r>
            <a:r>
              <a:rPr lang="pt-BR" sz="4000" i="1" dirty="0"/>
              <a:t>Summer School and Workshop 2024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2903" y="3526448"/>
            <a:ext cx="116890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</a:rPr>
              <a:t>Alexey Akimov,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Sophya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Garashchuk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, Mohammad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Shakiba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,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Daeho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 Han, </a:t>
            </a:r>
            <a:r>
              <a:rPr lang="en-US" altLang="en-US" sz="2400" b="1" u="sng" dirty="0" err="1">
                <a:latin typeface="Times New Roman" panose="02020603050405020304" pitchFamily="18" charset="0"/>
              </a:rPr>
              <a:t>Qingxin</a:t>
            </a:r>
            <a:r>
              <a:rPr lang="en-US" altLang="en-US" sz="2400" b="1" u="sng" dirty="0">
                <a:latin typeface="Times New Roman" panose="02020603050405020304" pitchFamily="18" charset="0"/>
              </a:rPr>
              <a:t> Zhang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9300" y="4563158"/>
            <a:ext cx="3541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University at Buffalo, SUNY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54667" y="6174913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July 8, 2024</a:t>
            </a:r>
          </a:p>
        </p:txBody>
      </p:sp>
    </p:spTree>
    <p:extLst>
      <p:ext uri="{BB962C8B-B14F-4D97-AF65-F5344CB8AC3E}">
        <p14:creationId xmlns:p14="http://schemas.microsoft.com/office/powerpoint/2010/main" val="268818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09" y="3470694"/>
            <a:ext cx="126139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6200229" y="3073972"/>
            <a:ext cx="1808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Pradhan et al. </a:t>
            </a:r>
            <a:r>
              <a:rPr lang="en-US" alt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JPCM,</a:t>
            </a:r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b="1" dirty="0">
                <a:solidFill>
                  <a:srgbClr val="0000FF"/>
                </a:solidFill>
                <a:cs typeface="Arial" panose="020B0604020202020204" pitchFamily="34" charset="0"/>
              </a:rPr>
              <a:t>2018</a:t>
            </a:r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30, 484002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202785" y="1184215"/>
            <a:ext cx="20835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FF"/>
                </a:solidFill>
                <a:latin typeface="+mn-lt"/>
              </a:rPr>
              <a:t>Lin, Y.; AVA </a:t>
            </a:r>
            <a:r>
              <a:rPr lang="en-US" altLang="en-US" sz="1400" i="1" dirty="0">
                <a:solidFill>
                  <a:srgbClr val="0000FF"/>
                </a:solidFill>
                <a:latin typeface="+mn-lt"/>
              </a:rPr>
              <a:t>JPCA. </a:t>
            </a:r>
            <a:r>
              <a:rPr lang="en-US" altLang="en-US" sz="1400" b="1" dirty="0">
                <a:solidFill>
                  <a:srgbClr val="0000FF"/>
                </a:solidFill>
                <a:latin typeface="+mn-lt"/>
              </a:rPr>
              <a:t>2016</a:t>
            </a:r>
            <a:r>
              <a:rPr lang="en-US" altLang="en-US" sz="1400" dirty="0">
                <a:solidFill>
                  <a:srgbClr val="0000FF"/>
                </a:solidFill>
                <a:latin typeface="+mn-lt"/>
              </a:rPr>
              <a:t>, 120, 9028</a:t>
            </a:r>
          </a:p>
        </p:txBody>
      </p:sp>
      <p:pic>
        <p:nvPicPr>
          <p:cNvPr id="34" name="Picture 33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47" y="2869448"/>
            <a:ext cx="2288684" cy="171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2" descr="qd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3" t="3972" r="24890" b="5484"/>
          <a:stretch>
            <a:fillRect/>
          </a:stretch>
        </p:blipFill>
        <p:spPr bwMode="auto">
          <a:xfrm>
            <a:off x="1997965" y="1272224"/>
            <a:ext cx="1302629" cy="97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 descr="Image result for ub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7F4D8-E8B9-D118-D34D-D4C1DD8342B6}"/>
              </a:ext>
            </a:extLst>
          </p:cNvPr>
          <p:cNvSpPr txBox="1"/>
          <p:nvPr/>
        </p:nvSpPr>
        <p:spPr>
          <a:xfrm>
            <a:off x="757580" y="83320"/>
            <a:ext cx="963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in Materials Research: Quantum Dots and Molecules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10355-1A72-CAF7-7D0F-10483E838E47}"/>
              </a:ext>
            </a:extLst>
          </p:cNvPr>
          <p:cNvSpPr txBox="1"/>
          <p:nvPr/>
        </p:nvSpPr>
        <p:spPr>
          <a:xfrm>
            <a:off x="92909" y="744669"/>
            <a:ext cx="346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Bare and hydrogenated Si 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9E429-B064-EFC6-23F6-B04C2AB8CC42}"/>
              </a:ext>
            </a:extLst>
          </p:cNvPr>
          <p:cNvSpPr txBox="1"/>
          <p:nvPr/>
        </p:nvSpPr>
        <p:spPr>
          <a:xfrm>
            <a:off x="6200229" y="5133341"/>
            <a:ext cx="2399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20, 2992</a:t>
            </a:r>
          </a:p>
        </p:txBody>
      </p:sp>
      <p:pic>
        <p:nvPicPr>
          <p:cNvPr id="11" name="Picture 10" descr="A graph of graphing and graphing of a graphing model&#10;&#10;Description automatically generated with medium confidence">
            <a:extLst>
              <a:ext uri="{FF2B5EF4-FFF2-40B4-BE49-F238E27FC236}">
                <a16:creationId xmlns:a16="http://schemas.microsoft.com/office/drawing/2014/main" id="{0B4AA415-6416-5CDB-A88D-7E8CF24C95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7"/>
          <a:stretch/>
        </p:blipFill>
        <p:spPr>
          <a:xfrm>
            <a:off x="6364388" y="5795392"/>
            <a:ext cx="2393381" cy="821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3DF65C-320A-D7ED-4E91-641E36A0D61C}"/>
              </a:ext>
            </a:extLst>
          </p:cNvPr>
          <p:cNvSpPr txBox="1"/>
          <p:nvPr/>
        </p:nvSpPr>
        <p:spPr>
          <a:xfrm>
            <a:off x="202785" y="5270220"/>
            <a:ext cx="23668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pic>
        <p:nvPicPr>
          <p:cNvPr id="20" name="Picture 19" descr="A diagram of a graph and a diagram of a graph&#10;&#10;Description automatically generated">
            <a:extLst>
              <a:ext uri="{FF2B5EF4-FFF2-40B4-BE49-F238E27FC236}">
                <a16:creationId xmlns:a16="http://schemas.microsoft.com/office/drawing/2014/main" id="{27547664-F2E5-9DC4-F529-FCD530F137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4" y="5108515"/>
            <a:ext cx="2931042" cy="13189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A707E49-5B1E-5A62-2381-4CA15AFCD01A}"/>
              </a:ext>
            </a:extLst>
          </p:cNvPr>
          <p:cNvSpPr/>
          <p:nvPr/>
        </p:nvSpPr>
        <p:spPr>
          <a:xfrm>
            <a:off x="181526" y="3481662"/>
            <a:ext cx="2153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A. V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11, 1456-1465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78BC66-1281-A8C0-72CE-C9818C0F5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109" y="3276476"/>
            <a:ext cx="897994" cy="8685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5DC5EA6-5EF1-A9AD-6514-74DBB91DD0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8801" y="3083728"/>
            <a:ext cx="1063700" cy="102883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9F2F207-8654-CE06-74A0-EDDB1BC5C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4329" y="2869448"/>
            <a:ext cx="1363674" cy="13189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283780-8C47-C8FA-055C-0519C94BD400}"/>
              </a:ext>
            </a:extLst>
          </p:cNvPr>
          <p:cNvSpPr txBox="1"/>
          <p:nvPr/>
        </p:nvSpPr>
        <p:spPr>
          <a:xfrm>
            <a:off x="127317" y="4656612"/>
            <a:ext cx="431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 and </a:t>
            </a:r>
            <a:r>
              <a:rPr lang="en-US" b="1" dirty="0" err="1"/>
              <a:t>CdSe</a:t>
            </a:r>
            <a:r>
              <a:rPr lang="en-US" b="1" dirty="0"/>
              <a:t> nanoclusters: TD-DFT vs. KS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1D0EED-5DD8-7C04-5764-D1ACC0981072}"/>
              </a:ext>
            </a:extLst>
          </p:cNvPr>
          <p:cNvSpPr txBox="1"/>
          <p:nvPr/>
        </p:nvSpPr>
        <p:spPr>
          <a:xfrm>
            <a:off x="130639" y="2794438"/>
            <a:ext cx="250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H- and F-terminated Si nanoclusters: BLLZ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5AEA1-8E0D-4ED5-7C05-49121751C88B}"/>
              </a:ext>
            </a:extLst>
          </p:cNvPr>
          <p:cNvSpPr txBox="1"/>
          <p:nvPr/>
        </p:nvSpPr>
        <p:spPr>
          <a:xfrm>
            <a:off x="6500761" y="1392735"/>
            <a:ext cx="22497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9E24AD-4F81-AC9D-898E-9FBF84AF1637}"/>
              </a:ext>
            </a:extLst>
          </p:cNvPr>
          <p:cNvSpPr txBox="1"/>
          <p:nvPr/>
        </p:nvSpPr>
        <p:spPr>
          <a:xfrm>
            <a:off x="6452357" y="808317"/>
            <a:ext cx="3057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 nanoclusters: </a:t>
            </a:r>
            <a:r>
              <a:rPr lang="en-US" b="1" dirty="0" err="1"/>
              <a:t>xTB</a:t>
            </a:r>
            <a:r>
              <a:rPr lang="en-US" b="1" dirty="0"/>
              <a:t> approach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702200-E4F7-085B-B378-843C33169FC2}"/>
              </a:ext>
            </a:extLst>
          </p:cNvPr>
          <p:cNvSpPr txBox="1"/>
          <p:nvPr/>
        </p:nvSpPr>
        <p:spPr>
          <a:xfrm>
            <a:off x="6200229" y="2611356"/>
            <a:ext cx="431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Azobenzene and HFCO: Delta-SCF approach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1D4A42-8654-6225-3A32-947DCFD25F4F}"/>
              </a:ext>
            </a:extLst>
          </p:cNvPr>
          <p:cNvSpPr txBox="1"/>
          <p:nvPr/>
        </p:nvSpPr>
        <p:spPr>
          <a:xfrm>
            <a:off x="6088955" y="4710851"/>
            <a:ext cx="591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 nanoclusters and C</a:t>
            </a:r>
            <a:r>
              <a:rPr lang="en-US" b="1" baseline="-25000" dirty="0"/>
              <a:t>60</a:t>
            </a:r>
            <a:r>
              <a:rPr lang="en-US" b="1" dirty="0"/>
              <a:t>: ML KS Hamiltonian mapping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9658DEF-36A2-4FE1-8CD3-371C7EF2A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6559" y="729008"/>
            <a:ext cx="2399687" cy="1779841"/>
          </a:xfrm>
          <a:prstGeom prst="rect">
            <a:avLst/>
          </a:prstGeom>
        </p:spPr>
      </p:pic>
      <p:pic>
        <p:nvPicPr>
          <p:cNvPr id="52" name="Picture 51" descr="A diagram of a hexagon with black text&#10;&#10;Description automatically generated">
            <a:extLst>
              <a:ext uri="{FF2B5EF4-FFF2-40B4-BE49-F238E27FC236}">
                <a16:creationId xmlns:a16="http://schemas.microsoft.com/office/drawing/2014/main" id="{69F75244-5527-C78A-4DB5-3A7D982EAE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95" y="843362"/>
            <a:ext cx="2342054" cy="1761225"/>
          </a:xfrm>
          <a:prstGeom prst="rect">
            <a:avLst/>
          </a:prstGeom>
        </p:spPr>
      </p:pic>
      <p:pic>
        <p:nvPicPr>
          <p:cNvPr id="53" name="Picture 52" descr="A group of graphs of different types of energy&#10;&#10;Description automatically generated">
            <a:extLst>
              <a:ext uri="{FF2B5EF4-FFF2-40B4-BE49-F238E27FC236}">
                <a16:creationId xmlns:a16="http://schemas.microsoft.com/office/drawing/2014/main" id="{3BEFF068-655A-8779-13BB-CBA9E52F9CC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07" y="5134620"/>
            <a:ext cx="1770576" cy="150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5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85" y="4985346"/>
            <a:ext cx="2075052" cy="1607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03" y="1519588"/>
            <a:ext cx="2160898" cy="1352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109" y="3051475"/>
            <a:ext cx="1433397" cy="1588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" b="2"/>
          <a:stretch>
            <a:fillRect/>
          </a:stretch>
        </p:blipFill>
        <p:spPr bwMode="auto">
          <a:xfrm>
            <a:off x="8518606" y="1095778"/>
            <a:ext cx="1257827" cy="165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25570" y="1040672"/>
            <a:ext cx="2799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Long el al. </a:t>
            </a:r>
            <a:r>
              <a:rPr 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JPCL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cs typeface="Arial" panose="020B0604020202020204" pitchFamily="34" charset="0"/>
              </a:rPr>
              <a:t>2016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7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653.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9992400" y="1454010"/>
            <a:ext cx="20708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en-US" sz="1400" dirty="0">
                <a:solidFill>
                  <a:srgbClr val="0000FF"/>
                </a:solidFill>
                <a:latin typeface="+mn-lt"/>
              </a:rPr>
              <a:t>Nijamudheen, A.; AVA </a:t>
            </a:r>
            <a:r>
              <a:rPr lang="de-DE" altLang="en-US" sz="1400" i="1" dirty="0">
                <a:solidFill>
                  <a:srgbClr val="0000FF"/>
                </a:solidFill>
                <a:latin typeface="+mn-lt"/>
              </a:rPr>
              <a:t>JPCC</a:t>
            </a:r>
            <a:r>
              <a:rPr lang="de-DE" altLang="en-US" sz="1400" dirty="0">
                <a:solidFill>
                  <a:srgbClr val="0000FF"/>
                </a:solidFill>
                <a:latin typeface="+mn-lt"/>
              </a:rPr>
              <a:t>, </a:t>
            </a:r>
            <a:r>
              <a:rPr lang="de-DE" altLang="en-US" sz="1400" b="1" dirty="0">
                <a:solidFill>
                  <a:srgbClr val="0000FF"/>
                </a:solidFill>
                <a:latin typeface="+mn-lt"/>
              </a:rPr>
              <a:t>2017</a:t>
            </a:r>
            <a:r>
              <a:rPr lang="de-DE" altLang="en-US" sz="1400" dirty="0">
                <a:solidFill>
                  <a:srgbClr val="0000FF"/>
                </a:solidFill>
                <a:latin typeface="+mn-lt"/>
              </a:rPr>
              <a:t>, </a:t>
            </a:r>
            <a:r>
              <a:rPr lang="de-DE" altLang="en-US" sz="1400" i="1" dirty="0">
                <a:solidFill>
                  <a:srgbClr val="0000FF"/>
                </a:solidFill>
                <a:latin typeface="+mn-lt"/>
              </a:rPr>
              <a:t>121,</a:t>
            </a:r>
            <a:r>
              <a:rPr lang="de-DE" altLang="en-US" sz="1400" dirty="0">
                <a:solidFill>
                  <a:srgbClr val="0000FF"/>
                </a:solidFill>
                <a:latin typeface="+mn-lt"/>
              </a:rPr>
              <a:t> 6520</a:t>
            </a:r>
            <a:endParaRPr lang="en-US" altLang="en-US" sz="1400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28" name="Picture 15" descr="normal.img-002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4" t="53108"/>
          <a:stretch/>
        </p:blipFill>
        <p:spPr bwMode="auto">
          <a:xfrm>
            <a:off x="51226" y="1454010"/>
            <a:ext cx="2288977" cy="140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10467248" y="5239493"/>
            <a:ext cx="14333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effectLst/>
              </a:rPr>
              <a:t>Akimov, A.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JCTC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2016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12</a:t>
            </a:r>
            <a:r>
              <a:rPr lang="en-US" sz="1400" dirty="0">
                <a:solidFill>
                  <a:srgbClr val="0000FF"/>
                </a:solidFill>
                <a:effectLst/>
              </a:rPr>
              <a:t>, 5719–5736</a:t>
            </a:r>
          </a:p>
          <a:p>
            <a:endParaRPr lang="en-US" altLang="en-US" sz="1400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Sato et al. </a:t>
            </a:r>
            <a:r>
              <a:rPr lang="en-US" alt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PCCP,</a:t>
            </a:r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b="1" dirty="0">
                <a:solidFill>
                  <a:srgbClr val="0000FF"/>
                </a:solidFill>
                <a:cs typeface="Arial" panose="020B0604020202020204" pitchFamily="34" charset="0"/>
              </a:rPr>
              <a:t>2018</a:t>
            </a:r>
            <a:r>
              <a:rPr lang="en-US" alt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20, 25275.</a:t>
            </a:r>
          </a:p>
        </p:txBody>
      </p:sp>
      <p:pic>
        <p:nvPicPr>
          <p:cNvPr id="31" name="Picture 7" descr="Image result for 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0DE901-1390-F96D-A033-A5785F2FB6C1}"/>
              </a:ext>
            </a:extLst>
          </p:cNvPr>
          <p:cNvSpPr txBox="1"/>
          <p:nvPr/>
        </p:nvSpPr>
        <p:spPr>
          <a:xfrm>
            <a:off x="757580" y="83320"/>
            <a:ext cx="963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in Materials Research: 2D materials and heterojunctions</a:t>
            </a:r>
          </a:p>
        </p:txBody>
      </p:sp>
      <p:pic>
        <p:nvPicPr>
          <p:cNvPr id="11" name="Picture 10" descr="A group of images of different shapes and colors&#10;&#10;Description automatically generated with medium confidence">
            <a:extLst>
              <a:ext uri="{FF2B5EF4-FFF2-40B4-BE49-F238E27FC236}">
                <a16:creationId xmlns:a16="http://schemas.microsoft.com/office/drawing/2014/main" id="{36C0E345-32C0-3C73-FA21-C35033A223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758" y="4885488"/>
            <a:ext cx="2075052" cy="18260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7BAF5F-DE99-9DF9-1A33-CCEDB77F3C26}"/>
              </a:ext>
            </a:extLst>
          </p:cNvPr>
          <p:cNvSpPr txBox="1"/>
          <p:nvPr/>
        </p:nvSpPr>
        <p:spPr>
          <a:xfrm>
            <a:off x="89166" y="743783"/>
            <a:ext cx="450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 phosphorus monolayers (Phosphorene)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56BF1B-7663-B06F-A3A7-917E979C5113}"/>
              </a:ext>
            </a:extLst>
          </p:cNvPr>
          <p:cNvSpPr txBox="1"/>
          <p:nvPr/>
        </p:nvSpPr>
        <p:spPr>
          <a:xfrm>
            <a:off x="5698294" y="76141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g-C</a:t>
            </a:r>
            <a:r>
              <a:rPr lang="en-US" b="1" baseline="-25000" dirty="0"/>
              <a:t>3</a:t>
            </a:r>
            <a:r>
              <a:rPr lang="en-US" b="1" dirty="0"/>
              <a:t>N</a:t>
            </a:r>
            <a:r>
              <a:rPr lang="en-US" b="1" baseline="-25000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920524-8BB8-0C37-8D1F-A7D7FB7D4777}"/>
              </a:ext>
            </a:extLst>
          </p:cNvPr>
          <p:cNvSpPr txBox="1"/>
          <p:nvPr/>
        </p:nvSpPr>
        <p:spPr>
          <a:xfrm>
            <a:off x="122527" y="3204855"/>
            <a:ext cx="2053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Akimov, A.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JCP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2021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155</a:t>
            </a:r>
            <a:r>
              <a:rPr lang="en-US" sz="1400" dirty="0">
                <a:solidFill>
                  <a:srgbClr val="0000FF"/>
                </a:solidFill>
                <a:effectLst/>
              </a:rPr>
              <a:t>, 134106.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9CF850F-50DB-C83F-2D76-FB1E19136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6323" y="3195084"/>
            <a:ext cx="2724783" cy="13163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CD9D454-F9A2-B0B8-BCC2-FAB1C3D62A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527" y="3792373"/>
            <a:ext cx="2432282" cy="848037"/>
          </a:xfrm>
          <a:prstGeom prst="rect">
            <a:avLst/>
          </a:prstGeom>
        </p:spPr>
      </p:pic>
      <p:pic>
        <p:nvPicPr>
          <p:cNvPr id="44" name="Picture 4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207EE61-CA41-1C14-C417-6ECE179F3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89" y="4953911"/>
            <a:ext cx="2841417" cy="137524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871BB-5E79-AF5B-ABAC-456F3229EC8A}"/>
              </a:ext>
            </a:extLst>
          </p:cNvPr>
          <p:cNvSpPr txBox="1"/>
          <p:nvPr/>
        </p:nvSpPr>
        <p:spPr>
          <a:xfrm>
            <a:off x="122527" y="5542838"/>
            <a:ext cx="18506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Akimov, A.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JPCL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2021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12</a:t>
            </a:r>
            <a:r>
              <a:rPr lang="en-US" sz="1400" dirty="0">
                <a:solidFill>
                  <a:srgbClr val="0000FF"/>
                </a:solidFill>
                <a:effectLst/>
              </a:rPr>
              <a:t>, 12119–12128.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7502B4-FF08-B01C-32B3-B75320288396}"/>
              </a:ext>
            </a:extLst>
          </p:cNvPr>
          <p:cNvSpPr txBox="1"/>
          <p:nvPr/>
        </p:nvSpPr>
        <p:spPr>
          <a:xfrm>
            <a:off x="291355" y="6402332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Yet another one is in progress (Hamid </a:t>
            </a:r>
            <a:r>
              <a:rPr lang="en-US" dirty="0" err="1"/>
              <a:t>Zabihi</a:t>
            </a:r>
            <a:r>
              <a:rPr lang="en-US" dirty="0"/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27D8E9-C9B3-C3A7-0BB5-B5C46A5565BE}"/>
              </a:ext>
            </a:extLst>
          </p:cNvPr>
          <p:cNvSpPr txBox="1"/>
          <p:nvPr/>
        </p:nvSpPr>
        <p:spPr>
          <a:xfrm>
            <a:off x="5573474" y="4301280"/>
            <a:ext cx="2139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JPCC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</a:t>
            </a:r>
            <a:r>
              <a:rPr lang="en-US" sz="1400" dirty="0">
                <a:solidFill>
                  <a:srgbClr val="0000FF"/>
                </a:solidFill>
              </a:rPr>
              <a:t>  127, 9083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0C5B6B-D91E-CDF4-E7E0-02D8FCBF3FC4}"/>
              </a:ext>
            </a:extLst>
          </p:cNvPr>
          <p:cNvSpPr txBox="1"/>
          <p:nvPr/>
        </p:nvSpPr>
        <p:spPr>
          <a:xfrm>
            <a:off x="8286076" y="3039327"/>
            <a:ext cx="202503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Mehdipour</a:t>
            </a:r>
            <a:r>
              <a:rPr lang="en-US" sz="1400" dirty="0">
                <a:solidFill>
                  <a:srgbClr val="0000FF"/>
                </a:solidFill>
              </a:rPr>
              <a:t>, H.; Smith, B.; </a:t>
            </a:r>
            <a:r>
              <a:rPr lang="en-US" sz="1400" dirty="0" err="1">
                <a:solidFill>
                  <a:srgbClr val="0000FF"/>
                </a:solidFill>
              </a:rPr>
              <a:t>Rezakhani</a:t>
            </a:r>
            <a:r>
              <a:rPr lang="en-US" sz="1400" dirty="0">
                <a:solidFill>
                  <a:srgbClr val="0000FF"/>
                </a:solidFill>
              </a:rPr>
              <a:t>, A. T.; </a:t>
            </a:r>
            <a:r>
              <a:rPr lang="en-US" sz="1400" dirty="0" err="1">
                <a:solidFill>
                  <a:srgbClr val="0000FF"/>
                </a:solidFill>
              </a:rPr>
              <a:t>Tafreshi</a:t>
            </a:r>
            <a:r>
              <a:rPr lang="en-US" sz="1400" dirty="0">
                <a:solidFill>
                  <a:srgbClr val="0000FF"/>
                </a:solidFill>
              </a:rPr>
              <a:t>, S. S.; de Leeuw, N. H.; </a:t>
            </a:r>
            <a:r>
              <a:rPr lang="en-US" sz="1400" dirty="0" err="1">
                <a:solidFill>
                  <a:srgbClr val="0000FF"/>
                </a:solidFill>
              </a:rPr>
              <a:t>Prezhdo</a:t>
            </a:r>
            <a:r>
              <a:rPr lang="en-US" sz="1400" dirty="0">
                <a:solidFill>
                  <a:srgbClr val="0000FF"/>
                </a:solidFill>
              </a:rPr>
              <a:t>, O. V.; </a:t>
            </a:r>
            <a:r>
              <a:rPr lang="en-US" sz="1400" dirty="0" err="1">
                <a:solidFill>
                  <a:srgbClr val="0000FF"/>
                </a:solidFill>
              </a:rPr>
              <a:t>Moshfegh</a:t>
            </a:r>
            <a:r>
              <a:rPr lang="en-US" sz="1400" dirty="0">
                <a:solidFill>
                  <a:srgbClr val="0000FF"/>
                </a:solidFill>
              </a:rPr>
              <a:t>, A. Z.; Akimov, A. V. </a:t>
            </a:r>
            <a:r>
              <a:rPr lang="en-US" sz="1400" i="1" dirty="0">
                <a:solidFill>
                  <a:srgbClr val="0000FF"/>
                </a:solidFill>
              </a:rPr>
              <a:t>PCCP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2019</a:t>
            </a:r>
            <a:r>
              <a:rPr lang="en-US" sz="1400" dirty="0">
                <a:solidFill>
                  <a:srgbClr val="0000FF"/>
                </a:solidFill>
              </a:rPr>
              <a:t>  21, 23198-23208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3B0D39-D040-C79E-FC0B-2EE254FDCA9D}"/>
              </a:ext>
            </a:extLst>
          </p:cNvPr>
          <p:cNvSpPr txBox="1"/>
          <p:nvPr/>
        </p:nvSpPr>
        <p:spPr>
          <a:xfrm>
            <a:off x="9864565" y="983005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SiR</a:t>
            </a:r>
            <a:r>
              <a:rPr lang="en-US" b="1" dirty="0"/>
              <a:t>/TiO</a:t>
            </a:r>
            <a:r>
              <a:rPr lang="en-US" b="1" baseline="-25000" dirty="0"/>
              <a:t>2</a:t>
            </a:r>
            <a:r>
              <a:rPr lang="en-US" b="1" dirty="0"/>
              <a:t> and </a:t>
            </a:r>
            <a:r>
              <a:rPr lang="en-US" b="1" dirty="0" err="1"/>
              <a:t>GeR</a:t>
            </a:r>
            <a:r>
              <a:rPr lang="en-US" b="1" dirty="0"/>
              <a:t>/TiO</a:t>
            </a:r>
            <a:r>
              <a:rPr lang="en-US" b="1" baseline="-25000" dirty="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4D85F9-8F36-2936-5199-DD786B020168}"/>
              </a:ext>
            </a:extLst>
          </p:cNvPr>
          <p:cNvSpPr txBox="1"/>
          <p:nvPr/>
        </p:nvSpPr>
        <p:spPr>
          <a:xfrm>
            <a:off x="10291580" y="2525070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ZnPc</a:t>
            </a:r>
            <a:r>
              <a:rPr lang="en-US" b="1" dirty="0"/>
              <a:t>/graphene</a:t>
            </a:r>
            <a:endParaRPr lang="en-US" b="1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5560C-B5EC-F476-1818-7793DBE97915}"/>
              </a:ext>
            </a:extLst>
          </p:cNvPr>
          <p:cNvSpPr txBox="1"/>
          <p:nvPr/>
        </p:nvSpPr>
        <p:spPr>
          <a:xfrm>
            <a:off x="10482266" y="4864523"/>
            <a:ext cx="118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SubPc</a:t>
            </a:r>
            <a:r>
              <a:rPr lang="en-US" b="1" dirty="0"/>
              <a:t>/C</a:t>
            </a:r>
            <a:r>
              <a:rPr lang="en-US" b="1" baseline="-25000" dirty="0"/>
              <a:t>60</a:t>
            </a:r>
            <a:r>
              <a:rPr lang="en-US" b="1" dirty="0"/>
              <a:t> </a:t>
            </a:r>
            <a:endParaRPr lang="en-US" b="1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D7A25FC-D70B-37CD-EE4E-ADF34018C1C7}"/>
              </a:ext>
            </a:extLst>
          </p:cNvPr>
          <p:cNvSpPr txBox="1"/>
          <p:nvPr/>
        </p:nvSpPr>
        <p:spPr>
          <a:xfrm>
            <a:off x="5114372" y="3045770"/>
            <a:ext cx="16952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pic>
        <p:nvPicPr>
          <p:cNvPr id="55" name="Picture 54" descr="A group of molecul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292381C-5460-E9BE-A914-960C576899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00" y="3004054"/>
            <a:ext cx="1171648" cy="121792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83AA608-8E5D-75E3-E030-E19DCE4C9C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6248" y="1739775"/>
            <a:ext cx="2898614" cy="102932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5B221E2-090D-59CB-4EFD-7061E5EA67AE}"/>
              </a:ext>
            </a:extLst>
          </p:cNvPr>
          <p:cNvSpPr txBox="1"/>
          <p:nvPr/>
        </p:nvSpPr>
        <p:spPr>
          <a:xfrm>
            <a:off x="4776938" y="1090389"/>
            <a:ext cx="3366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Agrawal, S.; Lin, W.; </a:t>
            </a:r>
            <a:r>
              <a:rPr lang="en-US" sz="1400" dirty="0" err="1">
                <a:solidFill>
                  <a:srgbClr val="0000FF"/>
                </a:solidFill>
                <a:effectLst/>
              </a:rPr>
              <a:t>Prezhdo</a:t>
            </a:r>
            <a:r>
              <a:rPr lang="en-US" sz="1400" dirty="0">
                <a:solidFill>
                  <a:srgbClr val="0000FF"/>
                </a:solidFill>
                <a:effectLst/>
              </a:rPr>
              <a:t>, O. V.; Trivedi, D. J.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J. Chem. Phys.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2020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153</a:t>
            </a:r>
            <a:r>
              <a:rPr lang="en-US" sz="1400" dirty="0">
                <a:solidFill>
                  <a:srgbClr val="0000FF"/>
                </a:solidFill>
                <a:effectLst/>
              </a:rPr>
              <a:t>, 054701. </a:t>
            </a:r>
          </a:p>
        </p:txBody>
      </p:sp>
    </p:spTree>
    <p:extLst>
      <p:ext uri="{BB962C8B-B14F-4D97-AF65-F5344CB8AC3E}">
        <p14:creationId xmlns:p14="http://schemas.microsoft.com/office/powerpoint/2010/main" val="41818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72" y="4953362"/>
            <a:ext cx="1043459" cy="13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8"/>
          <p:cNvSpPr txBox="1">
            <a:spLocks noChangeArrowheads="1"/>
          </p:cNvSpPr>
          <p:nvPr/>
        </p:nvSpPr>
        <p:spPr bwMode="auto">
          <a:xfrm>
            <a:off x="4467315" y="4487967"/>
            <a:ext cx="31824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400" dirty="0" err="1">
                <a:solidFill>
                  <a:srgbClr val="0000FF"/>
                </a:solidFill>
                <a:latin typeface="+mn-lt"/>
              </a:rPr>
              <a:t>Nijamudheen</a:t>
            </a:r>
            <a:r>
              <a:rPr lang="en-US" sz="1400" dirty="0">
                <a:solidFill>
                  <a:srgbClr val="0000FF"/>
                </a:solidFill>
                <a:latin typeface="+mn-lt"/>
              </a:rPr>
              <a:t>, A.; AVA </a:t>
            </a:r>
            <a:r>
              <a:rPr lang="en-US" sz="1400" i="1" dirty="0">
                <a:solidFill>
                  <a:srgbClr val="0000FF"/>
                </a:solidFill>
                <a:latin typeface="+mn-lt"/>
              </a:rPr>
              <a:t>JPCL</a:t>
            </a:r>
            <a:r>
              <a:rPr lang="en-US" sz="14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+mn-lt"/>
              </a:rPr>
              <a:t>2018</a:t>
            </a:r>
            <a:r>
              <a:rPr lang="en-US" sz="1400" dirty="0">
                <a:solidFill>
                  <a:srgbClr val="0000FF"/>
                </a:solidFill>
                <a:latin typeface="+mn-lt"/>
              </a:rPr>
              <a:t>, </a:t>
            </a:r>
            <a:r>
              <a:rPr lang="en-US" sz="1400" i="1" dirty="0">
                <a:solidFill>
                  <a:srgbClr val="0000FF"/>
                </a:solidFill>
                <a:latin typeface="+mn-lt"/>
              </a:rPr>
              <a:t>9</a:t>
            </a:r>
            <a:r>
              <a:rPr lang="en-US" sz="1400" dirty="0">
                <a:solidFill>
                  <a:srgbClr val="0000FF"/>
                </a:solidFill>
                <a:latin typeface="+mn-lt"/>
              </a:rPr>
              <a:t>, 248</a:t>
            </a:r>
          </a:p>
        </p:txBody>
      </p:sp>
      <p:pic>
        <p:nvPicPr>
          <p:cNvPr id="31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7F4D8-E8B9-D118-D34D-D4C1DD8342B6}"/>
              </a:ext>
            </a:extLst>
          </p:cNvPr>
          <p:cNvSpPr txBox="1"/>
          <p:nvPr/>
        </p:nvSpPr>
        <p:spPr>
          <a:xfrm>
            <a:off x="757580" y="83320"/>
            <a:ext cx="963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in Materials Research: Periodic Solids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2CA5EB-5FC6-F732-9D83-DAB57551CE6F}"/>
              </a:ext>
            </a:extLst>
          </p:cNvPr>
          <p:cNvSpPr txBox="1"/>
          <p:nvPr/>
        </p:nvSpPr>
        <p:spPr>
          <a:xfrm>
            <a:off x="8401758" y="1366068"/>
            <a:ext cx="3429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Zhang, Q.; Shao, X.; Li, W.; Mi, W.; </a:t>
            </a:r>
            <a:r>
              <a:rPr lang="en-US" sz="1400" dirty="0" err="1">
                <a:solidFill>
                  <a:srgbClr val="0000FF"/>
                </a:solidFill>
              </a:rPr>
              <a:t>Pavanello</a:t>
            </a:r>
            <a:r>
              <a:rPr lang="en-US" sz="1400" dirty="0">
                <a:solidFill>
                  <a:srgbClr val="0000FF"/>
                </a:solidFill>
              </a:rPr>
              <a:t>, M.; Akimov, A. V. </a:t>
            </a:r>
            <a:r>
              <a:rPr lang="en-US" sz="1400" i="1" dirty="0">
                <a:solidFill>
                  <a:srgbClr val="0000FF"/>
                </a:solidFill>
              </a:rPr>
              <a:t>JPCM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 36, 385901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8C58A-97DA-159D-481A-7E09E3F73451}"/>
              </a:ext>
            </a:extLst>
          </p:cNvPr>
          <p:cNvSpPr txBox="1"/>
          <p:nvPr/>
        </p:nvSpPr>
        <p:spPr>
          <a:xfrm>
            <a:off x="8859520" y="94401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Crystalline pentacene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81D974-CE13-5721-8999-18D70EFA2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758" y="1760224"/>
            <a:ext cx="3549194" cy="1777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9FD5C-0A85-64E6-076D-B92B42FB7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758" y="3794406"/>
            <a:ext cx="3429562" cy="27526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BDB867-A1ED-7DD8-AE57-58F7571424FC}"/>
              </a:ext>
            </a:extLst>
          </p:cNvPr>
          <p:cNvSpPr txBox="1"/>
          <p:nvPr/>
        </p:nvSpPr>
        <p:spPr>
          <a:xfrm>
            <a:off x="353881" y="848713"/>
            <a:ext cx="356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 halide perovskites: MB effects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46FBB-7427-260F-73B0-D5C1F60B1E6C}"/>
              </a:ext>
            </a:extLst>
          </p:cNvPr>
          <p:cNvSpPr txBox="1"/>
          <p:nvPr/>
        </p:nvSpPr>
        <p:spPr>
          <a:xfrm>
            <a:off x="4579565" y="4097832"/>
            <a:ext cx="17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BZTS perovskites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B1E63-6BF9-A126-CB85-A00FF74A05A1}"/>
              </a:ext>
            </a:extLst>
          </p:cNvPr>
          <p:cNvSpPr txBox="1"/>
          <p:nvPr/>
        </p:nvSpPr>
        <p:spPr>
          <a:xfrm>
            <a:off x="196820" y="4337329"/>
            <a:ext cx="172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MOFs: With </a:t>
            </a:r>
            <a:r>
              <a:rPr lang="en-US" b="1" dirty="0" err="1"/>
              <a:t>xTB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89BBF9-4A51-1337-11F1-786315AF0D86}"/>
              </a:ext>
            </a:extLst>
          </p:cNvPr>
          <p:cNvSpPr txBox="1"/>
          <p:nvPr/>
        </p:nvSpPr>
        <p:spPr>
          <a:xfrm>
            <a:off x="91181" y="5067443"/>
            <a:ext cx="18719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pic>
        <p:nvPicPr>
          <p:cNvPr id="26" name="Picture 25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37723BA1-4BE0-8CA0-5E05-A408686215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4254"/>
          <a:stretch/>
        </p:blipFill>
        <p:spPr>
          <a:xfrm>
            <a:off x="2044037" y="4434314"/>
            <a:ext cx="2240636" cy="20049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E7FFE46-756A-C970-12A0-5A505F38795B}"/>
              </a:ext>
            </a:extLst>
          </p:cNvPr>
          <p:cNvSpPr txBox="1"/>
          <p:nvPr/>
        </p:nvSpPr>
        <p:spPr>
          <a:xfrm>
            <a:off x="285807" y="1341331"/>
            <a:ext cx="3630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Smith, B.; </a:t>
            </a:r>
            <a:r>
              <a:rPr lang="en-US" sz="1400" dirty="0" err="1">
                <a:solidFill>
                  <a:srgbClr val="0000FF"/>
                </a:solidFill>
                <a:cs typeface="Arial" panose="020B0604020202020204" pitchFamily="34" charset="0"/>
              </a:rPr>
              <a:t>Shakiba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M.; AVA </a:t>
            </a:r>
            <a:r>
              <a:rPr lang="en-US" sz="1400" i="1" dirty="0">
                <a:solidFill>
                  <a:srgbClr val="0000FF"/>
                </a:solidFill>
                <a:cs typeface="Arial" panose="020B0604020202020204" pitchFamily="34" charset="0"/>
              </a:rPr>
              <a:t>JPCL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0000FF"/>
                </a:solidFill>
                <a:cs typeface="Arial" panose="020B0604020202020204" pitchFamily="34" charset="0"/>
              </a:rPr>
              <a:t>2021</a:t>
            </a:r>
            <a:r>
              <a:rPr lang="en-US" sz="1400" dirty="0">
                <a:solidFill>
                  <a:srgbClr val="0000FF"/>
                </a:solidFill>
                <a:cs typeface="Arial" panose="020B0604020202020204" pitchFamily="34" charset="0"/>
              </a:rPr>
              <a:t>, 12, 2444</a:t>
            </a:r>
            <a:endParaRPr lang="en-US" sz="1400" b="1" dirty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pic>
        <p:nvPicPr>
          <p:cNvPr id="36" name="Picture 35" descr="A diagram of a graph&#10;&#10;Description automatically generated">
            <a:extLst>
              <a:ext uri="{FF2B5EF4-FFF2-40B4-BE49-F238E27FC236}">
                <a16:creationId xmlns:a16="http://schemas.microsoft.com/office/drawing/2014/main" id="{59AAA0C3-E9B5-C7F8-DA0E-83355FBF99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89" y="1781566"/>
            <a:ext cx="1920911" cy="18056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2853DFC-3342-7BCE-DAB7-13BD381DA037}"/>
              </a:ext>
            </a:extLst>
          </p:cNvPr>
          <p:cNvSpPr txBox="1"/>
          <p:nvPr/>
        </p:nvSpPr>
        <p:spPr>
          <a:xfrm>
            <a:off x="4224069" y="779367"/>
            <a:ext cx="361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 halide perovskites: SOC effects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66969AF-6D91-031B-5864-0F5EE1DFA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824" y="1858501"/>
            <a:ext cx="2676869" cy="18832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153156-6BC9-1C81-29D0-3A1F8D792100}"/>
              </a:ext>
            </a:extLst>
          </p:cNvPr>
          <p:cNvSpPr txBox="1"/>
          <p:nvPr/>
        </p:nvSpPr>
        <p:spPr>
          <a:xfrm>
            <a:off x="4280413" y="1258346"/>
            <a:ext cx="3616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Li, W.; Zhou, L.; </a:t>
            </a:r>
            <a:r>
              <a:rPr lang="en-US" sz="1400" dirty="0" err="1">
                <a:solidFill>
                  <a:srgbClr val="0000FF"/>
                </a:solidFill>
                <a:effectLst/>
              </a:rPr>
              <a:t>Prezhdo</a:t>
            </a:r>
            <a:r>
              <a:rPr lang="en-US" sz="1400" dirty="0">
                <a:solidFill>
                  <a:srgbClr val="0000FF"/>
                </a:solidFill>
                <a:effectLst/>
              </a:rPr>
              <a:t>, O. V.; Akimov, A. V.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ACS Energy Lett.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2018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3</a:t>
            </a:r>
            <a:r>
              <a:rPr lang="en-US" sz="1400" dirty="0">
                <a:solidFill>
                  <a:srgbClr val="0000FF"/>
                </a:solidFill>
                <a:effectLst/>
              </a:rPr>
              <a:t>, 2159–2166.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D04809-85C8-1938-1341-2643F61AE8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448" y="4842462"/>
            <a:ext cx="1600848" cy="15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5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76400" y="1066800"/>
            <a:ext cx="3352800" cy="42052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5" name="TextBox 8"/>
          <p:cNvSpPr txBox="1">
            <a:spLocks noChangeArrowheads="1"/>
          </p:cNvSpPr>
          <p:nvPr/>
        </p:nvSpPr>
        <p:spPr bwMode="auto">
          <a:xfrm>
            <a:off x="2133600" y="6096001"/>
            <a:ext cx="30432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C++ codes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8632031" y="5276850"/>
            <a:ext cx="388938" cy="81915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8" name="TextBox 14"/>
          <p:cNvSpPr txBox="1">
            <a:spLocks noChangeArrowheads="1"/>
          </p:cNvSpPr>
          <p:nvPr/>
        </p:nvSpPr>
        <p:spPr bwMode="auto">
          <a:xfrm>
            <a:off x="6934200" y="6096001"/>
            <a:ext cx="3481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Use in Python codes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764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0" name="Text Box 35"/>
          <p:cNvSpPr txBox="1">
            <a:spLocks noChangeArrowheads="1"/>
          </p:cNvSpPr>
          <p:nvPr/>
        </p:nvSpPr>
        <p:spPr bwMode="auto">
          <a:xfrm>
            <a:off x="2362200" y="1143000"/>
            <a:ext cx="21336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C++ layer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62800" y="1066800"/>
            <a:ext cx="3352800" cy="4210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62800" y="1066800"/>
            <a:ext cx="33528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73" name="Text Box 35"/>
          <p:cNvSpPr txBox="1">
            <a:spLocks noChangeArrowheads="1"/>
          </p:cNvSpPr>
          <p:nvPr/>
        </p:nvSpPr>
        <p:spPr bwMode="auto">
          <a:xfrm>
            <a:off x="7772401" y="1143001"/>
            <a:ext cx="23415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2060"/>
                </a:solidFill>
              </a:rPr>
              <a:t>Python layer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38326" y="1981200"/>
            <a:ext cx="2770075" cy="1409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5649243" y="1042139"/>
            <a:ext cx="381000" cy="255439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772400" y="3569274"/>
            <a:ext cx="2286000" cy="1600200"/>
            <a:chOff x="5715000" y="2895600"/>
            <a:chExt cx="2286000" cy="1600200"/>
          </a:xfrm>
        </p:grpSpPr>
        <p:sp>
          <p:nvSpPr>
            <p:cNvPr id="24" name="Rectangle 23"/>
            <p:cNvSpPr/>
            <p:nvPr/>
          </p:nvSpPr>
          <p:spPr>
            <a:xfrm>
              <a:off x="5715000" y="2895600"/>
              <a:ext cx="2286000" cy="1600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7" name="Text Box 35"/>
            <p:cNvSpPr txBox="1">
              <a:spLocks noChangeArrowheads="1"/>
            </p:cNvSpPr>
            <p:nvPr/>
          </p:nvSpPr>
          <p:spPr bwMode="auto">
            <a:xfrm>
              <a:off x="5943600" y="3657600"/>
              <a:ext cx="1960563" cy="70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Prototype and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 Test (Discover)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5000" y="2895600"/>
              <a:ext cx="2286000" cy="533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79" name="Text Box 35"/>
            <p:cNvSpPr txBox="1">
              <a:spLocks noChangeArrowheads="1"/>
            </p:cNvSpPr>
            <p:nvPr/>
          </p:nvSpPr>
          <p:spPr bwMode="auto">
            <a:xfrm>
              <a:off x="6019800" y="2895600"/>
              <a:ext cx="1563688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 dirty="0" err="1">
                  <a:solidFill>
                    <a:srgbClr val="002060"/>
                  </a:solidFill>
                </a:rPr>
                <a:t>libra_py</a:t>
              </a:r>
              <a:endParaRPr lang="en-US" altLang="en-US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7" name="Down Arrow 16"/>
          <p:cNvSpPr/>
          <p:nvPr/>
        </p:nvSpPr>
        <p:spPr>
          <a:xfrm rot="5400000">
            <a:off x="6201456" y="3352797"/>
            <a:ext cx="381000" cy="2760888"/>
          </a:xfrm>
          <a:prstGeom prst="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3158331" y="5272088"/>
            <a:ext cx="388938" cy="82391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4932" y="4823213"/>
            <a:ext cx="1722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Translate code</a:t>
            </a:r>
          </a:p>
        </p:txBody>
      </p:sp>
      <p:sp>
        <p:nvSpPr>
          <p:cNvPr id="26" name="Down Arrow 25"/>
          <p:cNvSpPr/>
          <p:nvPr/>
        </p:nvSpPr>
        <p:spPr>
          <a:xfrm rot="5400000">
            <a:off x="6121824" y="1906243"/>
            <a:ext cx="381000" cy="26016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58507" y="3391525"/>
            <a:ext cx="1342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Call by C++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613136" y="2791180"/>
            <a:ext cx="2730439" cy="713691"/>
            <a:chOff x="6089135" y="2791179"/>
            <a:chExt cx="2730439" cy="713691"/>
          </a:xfrm>
        </p:grpSpPr>
        <p:sp>
          <p:nvSpPr>
            <p:cNvPr id="4" name="Rectangle 3"/>
            <p:cNvSpPr/>
            <p:nvPr/>
          </p:nvSpPr>
          <p:spPr>
            <a:xfrm>
              <a:off x="6089135" y="2791179"/>
              <a:ext cx="2730439" cy="7136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89135" y="2791179"/>
              <a:ext cx="26845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User-Customized &amp; Library</a:t>
              </a:r>
            </a:p>
            <a:p>
              <a:pPr algn="ctr"/>
              <a:r>
                <a:rPr lang="en-US" dirty="0"/>
                <a:t>Python functions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676401" y="3654601"/>
            <a:ext cx="1251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Eigen 3</a:t>
            </a:r>
          </a:p>
        </p:txBody>
      </p:sp>
      <p:pic>
        <p:nvPicPr>
          <p:cNvPr id="30" name="Picture 2" descr="Image result for eigen3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483" y="4102675"/>
            <a:ext cx="1079957" cy="107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boost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02" y="2484157"/>
            <a:ext cx="1796641" cy="6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Image result for 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E0D60-B20E-6874-9DA3-279F36F643BC}"/>
              </a:ext>
            </a:extLst>
          </p:cNvPr>
          <p:cNvSpPr txBox="1"/>
          <p:nvPr/>
        </p:nvSpPr>
        <p:spPr>
          <a:xfrm>
            <a:off x="1318609" y="18177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Modular and User-friendly: C++/Python Interoperability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52516-10C9-4B4D-719A-319D04CE3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088" y="4348162"/>
            <a:ext cx="2116041" cy="79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4" grpId="0" animBg="1"/>
      <p:bldP spid="15368" grpId="0"/>
      <p:bldP spid="23" grpId="0" animBg="1"/>
      <p:bldP spid="8" grpId="0" animBg="1"/>
      <p:bldP spid="17" grpId="0" animBg="1"/>
      <p:bldP spid="27" grpId="0" animBg="1"/>
      <p:bldP spid="3" grpId="0"/>
      <p:bldP spid="26" grpId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>
            <a:off x="2070101" y="2606306"/>
            <a:ext cx="552450" cy="3320766"/>
          </a:xfrm>
          <a:prstGeom prst="downArrow">
            <a:avLst/>
          </a:prstGeom>
          <a:gradFill>
            <a:gsLst>
              <a:gs pos="0">
                <a:srgbClr val="008000"/>
              </a:gs>
              <a:gs pos="100000">
                <a:srgbClr val="FFFF0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51803" y="806141"/>
            <a:ext cx="6839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goal is to suite the needs of the </a:t>
            </a:r>
            <a:r>
              <a:rPr lang="en-US" sz="2000" b="1" dirty="0">
                <a:solidFill>
                  <a:srgbClr val="FF0000"/>
                </a:solidFill>
              </a:rPr>
              <a:t>users of various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a balance between </a:t>
            </a:r>
            <a:r>
              <a:rPr lang="en-US" sz="2000" b="1" dirty="0">
                <a:solidFill>
                  <a:srgbClr val="0000FF"/>
                </a:solidFill>
              </a:rPr>
              <a:t>simplicity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8000"/>
                </a:solidFill>
              </a:rPr>
              <a:t>flexibility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01" y="2795110"/>
            <a:ext cx="520445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 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is_derivs</a:t>
            </a:r>
            <a:r>
              <a:rPr lang="en-US" sz="1600" dirty="0"/>
              <a:t>,  VECTOR&amp; </a:t>
            </a:r>
            <a:r>
              <a:rPr lang="en-US" sz="1600" dirty="0" err="1"/>
              <a:t>dIdA</a:t>
            </a:r>
            <a:r>
              <a:rPr lang="en-US" sz="1600" dirty="0"/>
              <a:t>, VECTOR&amp; </a:t>
            </a:r>
            <a:r>
              <a:rPr lang="en-US" sz="1600" dirty="0" err="1"/>
              <a:t>dIdB</a:t>
            </a:r>
            <a:r>
              <a:rPr lang="en-US" sz="1600" dirty="0"/>
              <a:t>, vector&lt;double*&gt;&amp; </a:t>
            </a:r>
            <a:r>
              <a:rPr lang="en-US" sz="1600" dirty="0" err="1"/>
              <a:t>auxd,int</a:t>
            </a:r>
            <a:r>
              <a:rPr lang="en-US" sz="1600" dirty="0"/>
              <a:t> </a:t>
            </a:r>
            <a:r>
              <a:rPr lang="en-US" sz="1600" dirty="0" err="1"/>
              <a:t>n_aux</a:t>
            </a:r>
            <a:r>
              <a:rPr lang="en-US" sz="1600" dirty="0"/>
              <a:t>);</a:t>
            </a:r>
          </a:p>
          <a:p>
            <a:endParaRPr lang="en-US" sz="1600" dirty="0"/>
          </a:p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 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is_derivs</a:t>
            </a:r>
            <a:r>
              <a:rPr lang="en-US" sz="1600" dirty="0"/>
              <a:t>, VECTOR&amp; </a:t>
            </a:r>
            <a:r>
              <a:rPr lang="en-US" sz="1600" dirty="0" err="1"/>
              <a:t>dIdA</a:t>
            </a:r>
            <a:r>
              <a:rPr lang="en-US" sz="1600" dirty="0"/>
              <a:t>, VECTOR&amp; </a:t>
            </a:r>
            <a:r>
              <a:rPr lang="en-US" sz="1600" dirty="0" err="1"/>
              <a:t>dIdB</a:t>
            </a:r>
            <a:r>
              <a:rPr lang="en-US" sz="1600" dirty="0"/>
              <a:t> );</a:t>
            </a:r>
          </a:p>
          <a:p>
            <a:endParaRPr lang="en-US" sz="1600" dirty="0"/>
          </a:p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AOb,int</a:t>
            </a:r>
            <a:r>
              <a:rPr lang="en-US" sz="1600" dirty="0"/>
              <a:t> </a:t>
            </a:r>
            <a:r>
              <a:rPr lang="en-US" sz="1600" dirty="0" err="1"/>
              <a:t>is_normalize</a:t>
            </a:r>
            <a:r>
              <a:rPr lang="en-US" sz="1600" dirty="0"/>
              <a:t>);</a:t>
            </a:r>
          </a:p>
          <a:p>
            <a:endParaRPr lang="en-US" sz="1600" dirty="0"/>
          </a:p>
          <a:p>
            <a:r>
              <a:rPr lang="en-US" sz="1600" dirty="0"/>
              <a:t>double </a:t>
            </a:r>
            <a:r>
              <a:rPr lang="en-US" sz="1600" dirty="0" err="1">
                <a:solidFill>
                  <a:srgbClr val="0000FF"/>
                </a:solidFill>
              </a:rPr>
              <a:t>gaussian_overlap</a:t>
            </a:r>
            <a:r>
              <a:rPr lang="en-US" sz="1600" dirty="0"/>
              <a:t>(AO* </a:t>
            </a:r>
            <a:r>
              <a:rPr lang="en-US" sz="1600" dirty="0" err="1"/>
              <a:t>AOa</a:t>
            </a:r>
            <a:r>
              <a:rPr lang="en-US" sz="1600" dirty="0"/>
              <a:t>, AO* </a:t>
            </a:r>
            <a:r>
              <a:rPr lang="en-US" sz="1600" dirty="0" err="1"/>
              <a:t>AOb</a:t>
            </a:r>
            <a:r>
              <a:rPr lang="en-US" sz="1600" dirty="0"/>
              <a:t>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485" y="1944566"/>
            <a:ext cx="328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Developer/Efficiency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2015" y="5992786"/>
            <a:ext cx="2928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User/Convenience</a:t>
            </a:r>
          </a:p>
        </p:txBody>
      </p:sp>
      <p:pic>
        <p:nvPicPr>
          <p:cNvPr id="9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E409BA-9EC0-41F2-331D-62B42503FB0D}"/>
              </a:ext>
            </a:extLst>
          </p:cNvPr>
          <p:cNvSpPr txBox="1"/>
          <p:nvPr/>
        </p:nvSpPr>
        <p:spPr>
          <a:xfrm>
            <a:off x="1606446" y="13447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Modularity: API Diversity and User-friendliness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10E19F-42F6-303E-8DDB-2404CDAB517D}"/>
              </a:ext>
            </a:extLst>
          </p:cNvPr>
          <p:cNvSpPr/>
          <p:nvPr/>
        </p:nvSpPr>
        <p:spPr>
          <a:xfrm>
            <a:off x="6250913" y="2479956"/>
            <a:ext cx="42052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g1 = PrimitiveG()</a:t>
            </a:r>
          </a:p>
          <a:p>
            <a:r>
              <a:rPr lang="pt-BR" dirty="0"/>
              <a:t>g2 = PrimitiveG()</a:t>
            </a:r>
          </a:p>
          <a:p>
            <a:r>
              <a:rPr lang="pt-BR" dirty="0"/>
              <a:t>g1.init(n1,m1,k1, a1, VECTOR(x1, y1, z1))</a:t>
            </a:r>
          </a:p>
          <a:p>
            <a:r>
              <a:rPr lang="pt-BR" dirty="0"/>
              <a:t>g2.init(n2,m2,k2, a2, VECTOR(x2, y2, z1))</a:t>
            </a:r>
          </a:p>
          <a:p>
            <a:endParaRPr lang="pt-BR" dirty="0"/>
          </a:p>
          <a:p>
            <a:r>
              <a:rPr lang="pt-BR" dirty="0"/>
              <a:t>kin = kinetic_integral(g1,g2)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C64F5-AD3C-CE47-BF4A-D9E4E9D89993}"/>
              </a:ext>
            </a:extLst>
          </p:cNvPr>
          <p:cNvSpPr txBox="1"/>
          <p:nvPr/>
        </p:nvSpPr>
        <p:spPr>
          <a:xfrm>
            <a:off x="5598160" y="1874431"/>
            <a:ext cx="5993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Computing kinetic energy between Gaussians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9659DD-40E9-4658-5E61-EC58FB2F0FAB}"/>
              </a:ext>
            </a:extLst>
          </p:cNvPr>
          <p:cNvSpPr/>
          <p:nvPr/>
        </p:nvSpPr>
        <p:spPr>
          <a:xfrm>
            <a:off x="5973776" y="5315677"/>
            <a:ext cx="6634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p1 = </a:t>
            </a:r>
            <a:r>
              <a:rPr lang="en-US" dirty="0" err="1"/>
              <a:t>PyQuante.PGBF.PGBF</a:t>
            </a:r>
            <a:r>
              <a:rPr lang="en-US" dirty="0"/>
              <a:t>(a1,(R1.x,R1.y,R1.z),(n1,m1,k1))</a:t>
            </a:r>
          </a:p>
          <a:p>
            <a:r>
              <a:rPr lang="en-US" dirty="0"/>
              <a:t>p2 = </a:t>
            </a:r>
            <a:r>
              <a:rPr lang="en-US" dirty="0" err="1"/>
              <a:t>PyQuante.PGBF.PGBF</a:t>
            </a:r>
            <a:r>
              <a:rPr lang="en-US" dirty="0"/>
              <a:t>(a2,(R2.x,R2.y,R2.z),(n2,m2,k2))</a:t>
            </a:r>
          </a:p>
          <a:p>
            <a:r>
              <a:rPr lang="en-US" dirty="0"/>
              <a:t>                                                       </a:t>
            </a:r>
          </a:p>
          <a:p>
            <a:r>
              <a:rPr lang="en-US" dirty="0" err="1"/>
              <a:t>val_ref</a:t>
            </a:r>
            <a:r>
              <a:rPr lang="en-US" dirty="0"/>
              <a:t> = p1.kinetic(p2)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1E4BF-E16F-F78C-BFB6-7AAA1917D922}"/>
              </a:ext>
            </a:extLst>
          </p:cNvPr>
          <p:cNvSpPr txBox="1"/>
          <p:nvPr/>
        </p:nvSpPr>
        <p:spPr>
          <a:xfrm>
            <a:off x="5729917" y="4475041"/>
            <a:ext cx="425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Benchmarked against </a:t>
            </a:r>
            <a:r>
              <a:rPr lang="en-US" sz="2400" b="1" dirty="0" err="1"/>
              <a:t>PyQuante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2805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1647610" y="1828800"/>
            <a:ext cx="2642397" cy="4665692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15546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483" y="4724400"/>
            <a:ext cx="1472402" cy="147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10800000">
            <a:off x="9094152" y="3706755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7754225" y="5330045"/>
            <a:ext cx="428625" cy="928720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5400000">
            <a:off x="7697674" y="4943656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76400" y="1224848"/>
            <a:ext cx="2514600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0352" y="1220500"/>
            <a:ext cx="6150646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195156" y="4665692"/>
            <a:ext cx="2271714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4511560" y="5318243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5400000">
            <a:off x="4483964" y="4943655"/>
            <a:ext cx="428625" cy="917343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5885554" y="1240776"/>
            <a:ext cx="428625" cy="3497471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5860352" y="860796"/>
            <a:ext cx="428625" cy="3547872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848601" y="1877954"/>
            <a:ext cx="2642397" cy="1828800"/>
          </a:xfrm>
          <a:prstGeom prst="roundRect">
            <a:avLst/>
          </a:prstGeom>
          <a:gradFill>
            <a:gsLst>
              <a:gs pos="0">
                <a:srgbClr val="6699FF">
                  <a:alpha val="13000"/>
                </a:srgbClr>
              </a:gs>
              <a:gs pos="100000">
                <a:srgbClr val="0000FF">
                  <a:alpha val="28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5400" y="5324251"/>
            <a:ext cx="1703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Interface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51120" y="3810001"/>
            <a:ext cx="246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Implementation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82586" y="2439194"/>
            <a:ext cx="1455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87AE9-9C60-80FB-8FFE-A7A9690AC657}"/>
              </a:ext>
            </a:extLst>
          </p:cNvPr>
          <p:cNvSpPr txBox="1"/>
          <p:nvPr/>
        </p:nvSpPr>
        <p:spPr>
          <a:xfrm>
            <a:off x="1647610" y="12619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Passing 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427003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9" grpId="0" animBg="1"/>
      <p:bldP spid="2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3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4375" y="728224"/>
            <a:ext cx="5419725" cy="54777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532569" y="4470914"/>
            <a:ext cx="4259255" cy="1687068"/>
            <a:chOff x="3815806" y="4449920"/>
            <a:chExt cx="3747043" cy="2000250"/>
          </a:xfrm>
        </p:grpSpPr>
        <p:sp>
          <p:nvSpPr>
            <p:cNvPr id="4" name="Rectangle 3"/>
            <p:cNvSpPr/>
            <p:nvPr/>
          </p:nvSpPr>
          <p:spPr>
            <a:xfrm>
              <a:off x="3815806" y="4449920"/>
              <a:ext cx="3747043" cy="20002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8667" y="4606479"/>
              <a:ext cx="3661857" cy="693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</a:t>
              </a:r>
              <a:r>
                <a:rPr lang="en-US" sz="1600" b="1" dirty="0" err="1">
                  <a:solidFill>
                    <a:srgbClr val="0000FF"/>
                  </a:solidFill>
                </a:rPr>
                <a:t>piab</a:t>
              </a:r>
              <a:r>
                <a:rPr lang="en-US" sz="1600" b="1" dirty="0"/>
                <a:t>(</a:t>
              </a:r>
              <a:r>
                <a:rPr lang="en-US" sz="1600" b="1" dirty="0">
                  <a:solidFill>
                    <a:srgbClr val="0000FF"/>
                  </a:solidFill>
                </a:rPr>
                <a:t>q, </a:t>
              </a:r>
              <a:r>
                <a:rPr lang="en-US" sz="1600" b="1" dirty="0" err="1">
                  <a:solidFill>
                    <a:srgbClr val="0000FF"/>
                  </a:solidFill>
                </a:rPr>
                <a:t>params</a:t>
              </a:r>
              <a:r>
                <a:rPr lang="en-US" sz="1600" b="1" dirty="0"/>
                <a:t>):</a:t>
              </a:r>
            </a:p>
            <a:p>
              <a:r>
                <a:rPr lang="en-US" sz="1600" b="1" dirty="0"/>
                <a:t>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75651" y="728224"/>
            <a:ext cx="4302162" cy="2036293"/>
            <a:chOff x="2319989" y="333374"/>
            <a:chExt cx="4461939" cy="2246615"/>
          </a:xfrm>
        </p:grpSpPr>
        <p:sp>
          <p:nvSpPr>
            <p:cNvPr id="6" name="Rectangle 5"/>
            <p:cNvSpPr/>
            <p:nvPr/>
          </p:nvSpPr>
          <p:spPr>
            <a:xfrm>
              <a:off x="2348956" y="333374"/>
              <a:ext cx="4404005" cy="2246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19989" y="437875"/>
              <a:ext cx="4461939" cy="916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/>
                <a:t>def</a:t>
              </a:r>
              <a:r>
                <a:rPr lang="en-US" sz="1600" b="1" dirty="0"/>
                <a:t> test():</a:t>
              </a:r>
            </a:p>
            <a:p>
              <a:r>
                <a:rPr lang="en-US" sz="1600" b="1" dirty="0"/>
                <a:t>    q  = MATRIX(</a:t>
              </a:r>
              <a:r>
                <a:rPr lang="en-US" sz="1600" b="1" dirty="0" err="1"/>
                <a:t>ndof</a:t>
              </a:r>
              <a:r>
                <a:rPr lang="en-US" sz="1600" b="1" dirty="0"/>
                <a:t>, 1)</a:t>
              </a:r>
            </a:p>
            <a:p>
              <a:r>
                <a:rPr lang="fr-FR" sz="1600" b="1" dirty="0"/>
                <a:t>    </a:t>
              </a:r>
              <a:r>
                <a:rPr lang="fr-FR" sz="1600" b="1" dirty="0">
                  <a:solidFill>
                    <a:srgbClr val="C00000"/>
                  </a:solidFill>
                </a:rPr>
                <a:t>output</a:t>
              </a:r>
              <a:r>
                <a:rPr lang="fr-FR" sz="1600" b="1" dirty="0"/>
                <a:t> = </a:t>
              </a:r>
              <a:r>
                <a:rPr lang="fr-FR" sz="1600" b="1" dirty="0" err="1">
                  <a:solidFill>
                    <a:srgbClr val="00B050"/>
                  </a:solidFill>
                </a:rPr>
                <a:t>metropolis_gau</a:t>
              </a:r>
              <a:r>
                <a:rPr lang="fr-FR" sz="1600" b="1" dirty="0"/>
                <a:t>( </a:t>
              </a:r>
              <a:r>
                <a:rPr lang="fr-FR" sz="1600" b="1" dirty="0" err="1">
                  <a:solidFill>
                    <a:srgbClr val="0000FF"/>
                  </a:solidFill>
                </a:rPr>
                <a:t>piab</a:t>
              </a:r>
              <a:r>
                <a:rPr lang="fr-FR" sz="1600" b="1" dirty="0"/>
                <a:t>, </a:t>
              </a:r>
              <a:r>
                <a:rPr lang="fr-FR" sz="1600" b="1" dirty="0">
                  <a:solidFill>
                    <a:srgbClr val="0000FF"/>
                  </a:solidFill>
                </a:rPr>
                <a:t>q, </a:t>
              </a:r>
              <a:r>
                <a:rPr lang="fr-FR" sz="1600" b="1" dirty="0" err="1">
                  <a:solidFill>
                    <a:srgbClr val="0000FF"/>
                  </a:solidFill>
                </a:rPr>
                <a:t>params</a:t>
              </a:r>
              <a:r>
                <a:rPr lang="fr-FR" sz="1600" b="1" dirty="0"/>
                <a:t>, ...)</a:t>
              </a:r>
              <a:endParaRPr lang="en-US" sz="1600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790575" y="814063"/>
            <a:ext cx="526185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vector&lt;MATRIX&gt; </a:t>
            </a:r>
            <a:r>
              <a:rPr lang="en-US" sz="1600" b="1" dirty="0" err="1">
                <a:solidFill>
                  <a:srgbClr val="00B050"/>
                </a:solidFill>
              </a:rPr>
              <a:t>metropolis_gau</a:t>
            </a:r>
            <a:endParaRPr lang="en-US" sz="1600" b="1" dirty="0">
              <a:solidFill>
                <a:srgbClr val="00B050"/>
              </a:solidFill>
            </a:endParaRPr>
          </a:p>
          <a:p>
            <a:r>
              <a:rPr lang="en-US" sz="1600" b="1" dirty="0"/>
              <a:t>(Random&amp; 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r>
              <a:rPr lang="en-US" sz="1600" b="1" dirty="0" err="1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target_distribution</a:t>
            </a:r>
            <a:r>
              <a:rPr lang="en-US" sz="1600" b="1" dirty="0"/>
              <a:t>, </a:t>
            </a:r>
          </a:p>
          <a:p>
            <a:r>
              <a:rPr lang="en-US" sz="1600" b="1" dirty="0"/>
              <a:t>MATRIX&amp; </a:t>
            </a:r>
            <a:r>
              <a:rPr lang="en-US" sz="1600" b="1" dirty="0" err="1"/>
              <a:t>dof</a:t>
            </a:r>
            <a:r>
              <a:rPr lang="en-US" sz="1600" b="1" dirty="0"/>
              <a:t>, </a:t>
            </a:r>
            <a:r>
              <a:rPr lang="en-US" sz="1600" b="1" dirty="0" err="1"/>
              <a:t>bp</a:t>
            </a:r>
            <a:r>
              <a:rPr lang="en-US" sz="1600" b="1" dirty="0"/>
              <a:t>::object </a:t>
            </a:r>
            <a:r>
              <a:rPr lang="en-US" sz="1600" b="1" dirty="0" err="1"/>
              <a:t>distribution_params</a:t>
            </a:r>
            <a:r>
              <a:rPr lang="en-US" sz="1600" b="1" dirty="0"/>
              <a:t>, </a:t>
            </a:r>
          </a:p>
          <a:p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sample_size</a:t>
            </a:r>
            <a:r>
              <a:rPr lang="en-US" sz="1600" b="1" dirty="0"/>
              <a:t>,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b="1" dirty="0" err="1"/>
              <a:t>start_sampling</a:t>
            </a:r>
            <a:r>
              <a:rPr lang="en-US" sz="1600" b="1" dirty="0"/>
              <a:t>, double </a:t>
            </a:r>
            <a:r>
              <a:rPr lang="en-US" sz="1600" b="1" dirty="0" err="1"/>
              <a:t>gau_var</a:t>
            </a:r>
            <a:r>
              <a:rPr lang="en-US" sz="1600" b="1" dirty="0"/>
              <a:t>){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2800" b="1" dirty="0">
                <a:solidFill>
                  <a:srgbClr val="0000FF"/>
                </a:solidFill>
              </a:rPr>
              <a:t>Metropolis Algorithm</a:t>
            </a:r>
          </a:p>
          <a:p>
            <a:endParaRPr lang="en-US" sz="2800" b="1" dirty="0">
              <a:solidFill>
                <a:srgbClr val="0000FF"/>
              </a:solidFill>
            </a:endParaRPr>
          </a:p>
          <a:p>
            <a:r>
              <a:rPr lang="en-US" sz="1600" b="1" dirty="0">
                <a:solidFill>
                  <a:srgbClr val="0000FF"/>
                </a:solidFill>
              </a:rPr>
              <a:t>double </a:t>
            </a:r>
            <a:r>
              <a:rPr lang="en-US" sz="1600" b="1" dirty="0" err="1">
                <a:solidFill>
                  <a:srgbClr val="0000FF"/>
                </a:solidFill>
              </a:rPr>
              <a:t>p_old</a:t>
            </a:r>
            <a:r>
              <a:rPr lang="en-US" sz="1600" b="1" dirty="0">
                <a:solidFill>
                  <a:srgbClr val="0000FF"/>
                </a:solidFill>
              </a:rPr>
              <a:t> = </a:t>
            </a:r>
          </a:p>
          <a:p>
            <a:r>
              <a:rPr lang="en-US" sz="1600" b="1" dirty="0" err="1">
                <a:solidFill>
                  <a:srgbClr val="0000FF"/>
                </a:solidFill>
              </a:rPr>
              <a:t>bp</a:t>
            </a:r>
            <a:r>
              <a:rPr lang="en-US" sz="1600" b="1" dirty="0">
                <a:solidFill>
                  <a:srgbClr val="0000FF"/>
                </a:solidFill>
              </a:rPr>
              <a:t>::extract&lt;double&gt;( </a:t>
            </a:r>
            <a:r>
              <a:rPr lang="en-US" sz="1600" b="1" dirty="0" err="1">
                <a:solidFill>
                  <a:srgbClr val="0000FF"/>
                </a:solidFill>
              </a:rPr>
              <a:t>target_distribution</a:t>
            </a:r>
            <a:r>
              <a:rPr lang="en-US" sz="1600" b="1" dirty="0">
                <a:solidFill>
                  <a:srgbClr val="0000FF"/>
                </a:solidFill>
              </a:rPr>
              <a:t>(</a:t>
            </a:r>
            <a:r>
              <a:rPr lang="en-US" sz="1600" b="1" dirty="0" err="1">
                <a:solidFill>
                  <a:srgbClr val="0000FF"/>
                </a:solidFill>
              </a:rPr>
              <a:t>s_old</a:t>
            </a:r>
            <a:r>
              <a:rPr lang="en-US" sz="1600" b="1" dirty="0">
                <a:solidFill>
                  <a:srgbClr val="0000FF"/>
                </a:solidFill>
              </a:rPr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distribution_params</a:t>
            </a:r>
            <a:r>
              <a:rPr lang="en-US" sz="1600" b="1" dirty="0">
                <a:solidFill>
                  <a:srgbClr val="0000FF"/>
                </a:solidFill>
              </a:rPr>
              <a:t>) );</a:t>
            </a:r>
          </a:p>
          <a:p>
            <a:r>
              <a:rPr lang="en-US" sz="2800" b="1" dirty="0"/>
              <a:t>…</a:t>
            </a:r>
          </a:p>
          <a:p>
            <a:r>
              <a:rPr lang="en-US" sz="1600" b="1" dirty="0"/>
              <a:t>}</a:t>
            </a:r>
          </a:p>
        </p:txBody>
      </p:sp>
      <p:pic>
        <p:nvPicPr>
          <p:cNvPr id="1026" name="Picture 2" descr="Image result for u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17" y="3029424"/>
            <a:ext cx="1151595" cy="115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14375" y="6143120"/>
            <a:ext cx="541972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C++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32570" y="6143120"/>
            <a:ext cx="4259255" cy="5413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Python</a:t>
            </a:r>
          </a:p>
        </p:txBody>
      </p:sp>
      <p:sp>
        <p:nvSpPr>
          <p:cNvPr id="21" name="Down Arrow 20"/>
          <p:cNvSpPr/>
          <p:nvPr/>
        </p:nvSpPr>
        <p:spPr>
          <a:xfrm rot="10800000">
            <a:off x="8233571" y="2494576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57576" y="1689858"/>
            <a:ext cx="4087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User calls the sampling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22276" y="4980158"/>
            <a:ext cx="3387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User defines the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probability density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8198108" y="4035618"/>
            <a:ext cx="428625" cy="522599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5214095" y="4672835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192542" y="1061636"/>
            <a:ext cx="1462720" cy="35360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00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5599155" y="2866085"/>
            <a:ext cx="428625" cy="1241848"/>
          </a:xfrm>
          <a:prstGeom prst="downArrow">
            <a:avLst/>
          </a:prstGeom>
          <a:gradFill>
            <a:gsLst>
              <a:gs pos="0">
                <a:schemeClr val="tx1"/>
              </a:gs>
              <a:gs pos="100000">
                <a:srgbClr val="92D05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24471" y="3174711"/>
            <a:ext cx="1873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D074C-0941-C7A6-169B-3753A5B8A917}"/>
              </a:ext>
            </a:extLst>
          </p:cNvPr>
          <p:cNvSpPr txBox="1"/>
          <p:nvPr/>
        </p:nvSpPr>
        <p:spPr>
          <a:xfrm>
            <a:off x="1323913" y="43711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How it works with Sampling</a:t>
            </a:r>
          </a:p>
        </p:txBody>
      </p:sp>
    </p:spTree>
    <p:extLst>
      <p:ext uri="{BB962C8B-B14F-4D97-AF65-F5344CB8AC3E}">
        <p14:creationId xmlns:p14="http://schemas.microsoft.com/office/powerpoint/2010/main" val="253794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2" grpId="0" animBg="1"/>
      <p:bldP spid="14" grpId="0" animBg="1"/>
      <p:bldP spid="21" grpId="0" animBg="1"/>
      <p:bldP spid="2" grpId="0"/>
      <p:bldP spid="23" grpId="0"/>
      <p:bldP spid="24" grpId="0" animBg="1"/>
      <p:bldP spid="25" grpId="0" animBg="1"/>
      <p:bldP spid="26" grpId="0" animBg="1"/>
      <p:bldP spid="34" grpId="0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13622" y="1169939"/>
            <a:ext cx="787837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q = MATRIX(1,1);  </a:t>
            </a:r>
            <a:r>
              <a:rPr lang="en-US" sz="1600" dirty="0" err="1"/>
              <a:t>q.set</a:t>
            </a:r>
            <a:r>
              <a:rPr lang="en-US" sz="1600" dirty="0"/>
              <a:t>(0, 0.5)    </a:t>
            </a:r>
          </a:p>
          <a:p>
            <a:r>
              <a:rPr lang="en-US" sz="1600" dirty="0" err="1"/>
              <a:t>params</a:t>
            </a:r>
            <a:r>
              <a:rPr lang="en-US" sz="1600" dirty="0"/>
              <a:t> = {"k":1.0, "m":2000.0, "states":[0], "</a:t>
            </a:r>
            <a:r>
              <a:rPr lang="en-US" sz="1600" dirty="0" err="1"/>
              <a:t>coeffs</a:t>
            </a:r>
            <a:r>
              <a:rPr lang="en-US" sz="1600" dirty="0"/>
              <a:t>":[1.0]}    </a:t>
            </a:r>
          </a:p>
          <a:p>
            <a:r>
              <a:rPr lang="en-US" sz="1600" dirty="0" err="1"/>
              <a:t>Nsamp</a:t>
            </a:r>
            <a:r>
              <a:rPr lang="en-US" sz="1600" dirty="0"/>
              <a:t> = 1000000; </a:t>
            </a:r>
            <a:r>
              <a:rPr lang="en-US" sz="1600" dirty="0" err="1"/>
              <a:t>Nstart</a:t>
            </a:r>
            <a:r>
              <a:rPr lang="en-US" sz="1600" dirty="0"/>
              <a:t> = 50000</a:t>
            </a:r>
          </a:p>
          <a:p>
            <a:r>
              <a:rPr lang="en-US" sz="1600" b="1" dirty="0"/>
              <a:t>sampling = </a:t>
            </a:r>
            <a:r>
              <a:rPr lang="en-US" sz="1600" b="1" dirty="0" err="1"/>
              <a:t>metropolis_gau</a:t>
            </a:r>
            <a:r>
              <a:rPr lang="en-US" sz="1600" b="1" dirty="0"/>
              <a:t>(</a:t>
            </a:r>
            <a:r>
              <a:rPr lang="en-US" sz="1600" b="1" dirty="0" err="1"/>
              <a:t>rnd</a:t>
            </a:r>
            <a:r>
              <a:rPr lang="en-US" sz="1600" b="1" dirty="0"/>
              <a:t>, </a:t>
            </a:r>
            <a:r>
              <a:rPr lang="en-US" sz="1600" b="1" dirty="0" err="1">
                <a:solidFill>
                  <a:srgbClr val="0000FF"/>
                </a:solidFill>
              </a:rPr>
              <a:t>HO_sup</a:t>
            </a:r>
            <a:r>
              <a:rPr lang="en-US" sz="1600" b="1" dirty="0"/>
              <a:t>, q, </a:t>
            </a:r>
            <a:r>
              <a:rPr lang="en-US" sz="1600" b="1" dirty="0" err="1"/>
              <a:t>params</a:t>
            </a:r>
            <a:r>
              <a:rPr lang="en-US" sz="1600" b="1" dirty="0"/>
              <a:t>, </a:t>
            </a:r>
            <a:r>
              <a:rPr lang="en-US" sz="1600" b="1" dirty="0" err="1"/>
              <a:t>Nsamp,Nstart</a:t>
            </a:r>
            <a:r>
              <a:rPr lang="en-US" sz="1600" b="1" dirty="0"/>
              <a:t>, 0.05) </a:t>
            </a:r>
          </a:p>
          <a:p>
            <a:r>
              <a:rPr lang="en-US" sz="1600" dirty="0"/>
              <a:t>bin(sampling, -1.5, 2.0, 0.01, 0, 0, "_distrib-1.txt")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3622" y="2822774"/>
            <a:ext cx="69354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/>
              <a:t>def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srgbClr val="0000FF"/>
                </a:solidFill>
              </a:rPr>
              <a:t>HO_sup</a:t>
            </a:r>
            <a:r>
              <a:rPr lang="en-US" sz="1600" b="1" dirty="0"/>
              <a:t>(q, </a:t>
            </a:r>
            <a:r>
              <a:rPr lang="en-US" sz="1600" b="1" dirty="0" err="1"/>
              <a:t>params</a:t>
            </a:r>
            <a:r>
              <a:rPr lang="en-US" sz="1600" b="1" dirty="0"/>
              <a:t>):</a:t>
            </a:r>
          </a:p>
          <a:p>
            <a:r>
              <a:rPr lang="en-US" sz="1600" dirty="0"/>
              <a:t>    k = </a:t>
            </a:r>
            <a:r>
              <a:rPr lang="en-US" sz="1600" dirty="0" err="1"/>
              <a:t>params</a:t>
            </a:r>
            <a:r>
              <a:rPr lang="en-US" sz="1600" dirty="0"/>
              <a:t>["k"];    m = </a:t>
            </a:r>
            <a:r>
              <a:rPr lang="en-US" sz="1600" dirty="0" err="1"/>
              <a:t>params</a:t>
            </a:r>
            <a:r>
              <a:rPr lang="en-US" sz="1600" dirty="0"/>
              <a:t>["m"];   </a:t>
            </a:r>
          </a:p>
          <a:p>
            <a:r>
              <a:rPr lang="en-US" sz="1600" dirty="0"/>
              <a:t>    states = </a:t>
            </a:r>
            <a:r>
              <a:rPr lang="en-US" sz="1600" dirty="0" err="1"/>
              <a:t>params</a:t>
            </a:r>
            <a:r>
              <a:rPr lang="en-US" sz="1600" dirty="0"/>
              <a:t>["states"];    </a:t>
            </a:r>
            <a:r>
              <a:rPr lang="en-US" sz="1600" dirty="0" err="1"/>
              <a:t>coeffs</a:t>
            </a:r>
            <a:r>
              <a:rPr lang="en-US" sz="1600" dirty="0"/>
              <a:t> = </a:t>
            </a:r>
            <a:r>
              <a:rPr lang="en-US" sz="1600" dirty="0" err="1"/>
              <a:t>params</a:t>
            </a:r>
            <a:r>
              <a:rPr lang="en-US" sz="1600" dirty="0"/>
              <a:t>["</a:t>
            </a:r>
            <a:r>
              <a:rPr lang="en-US" sz="1600" dirty="0" err="1"/>
              <a:t>coeffs</a:t>
            </a:r>
            <a:r>
              <a:rPr lang="en-US" sz="1600" dirty="0"/>
              <a:t>"]</a:t>
            </a:r>
          </a:p>
          <a:p>
            <a:r>
              <a:rPr lang="en-US" sz="1600" dirty="0"/>
              <a:t>    x = </a:t>
            </a:r>
            <a:r>
              <a:rPr lang="en-US" sz="1600" dirty="0" err="1"/>
              <a:t>q.get</a:t>
            </a:r>
            <a:r>
              <a:rPr lang="en-US" sz="1600" dirty="0"/>
              <a:t>(0)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sz</a:t>
            </a:r>
            <a:r>
              <a:rPr lang="en-US" sz="1600" dirty="0"/>
              <a:t> = </a:t>
            </a:r>
            <a:r>
              <a:rPr lang="en-US" sz="1600" dirty="0" err="1"/>
              <a:t>len</a:t>
            </a:r>
            <a:r>
              <a:rPr lang="en-US" sz="1600" dirty="0"/>
              <a:t>(states)</a:t>
            </a:r>
          </a:p>
          <a:p>
            <a:r>
              <a:rPr lang="en-US" sz="1600" dirty="0"/>
              <a:t>    p = 0.0</a:t>
            </a:r>
          </a:p>
          <a:p>
            <a:r>
              <a:rPr lang="en-US" sz="1600" dirty="0"/>
              <a:t>    for n in </a:t>
            </a:r>
            <a:r>
              <a:rPr lang="en-US" sz="1600" dirty="0" err="1"/>
              <a:t>xrange</a:t>
            </a:r>
            <a:r>
              <a:rPr lang="en-US" sz="1600" dirty="0"/>
              <a:t>(</a:t>
            </a:r>
            <a:r>
              <a:rPr lang="en-US" sz="1600" dirty="0" err="1"/>
              <a:t>sz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p = p + </a:t>
            </a:r>
            <a:r>
              <a:rPr lang="en-US" sz="1600" dirty="0" err="1"/>
              <a:t>coeffs</a:t>
            </a:r>
            <a:r>
              <a:rPr lang="en-US" sz="1600" dirty="0"/>
              <a:t>[n] * </a:t>
            </a:r>
            <a:r>
              <a:rPr lang="en-US" sz="1600" dirty="0" err="1"/>
              <a:t>ket_n</a:t>
            </a:r>
            <a:r>
              <a:rPr lang="en-US" sz="1600" dirty="0"/>
              <a:t>(x, states[n], k, m)</a:t>
            </a:r>
          </a:p>
          <a:p>
            <a:r>
              <a:rPr lang="en-US" sz="1600" dirty="0"/>
              <a:t>    p = p * p </a:t>
            </a:r>
          </a:p>
          <a:p>
            <a:r>
              <a:rPr lang="en-US" sz="1600" dirty="0"/>
              <a:t>    return 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1" y="1437665"/>
            <a:ext cx="3876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User defines how to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run  the MC sampling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604587"/>
            <a:ext cx="365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</a:rPr>
              <a:t>User defines what 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probability distribution</a:t>
            </a:r>
          </a:p>
          <a:p>
            <a:pPr algn="ctr"/>
            <a:r>
              <a:rPr lang="en-US" sz="2400" b="1" dirty="0">
                <a:solidFill>
                  <a:srgbClr val="0000FF"/>
                </a:solidFill>
              </a:rPr>
              <a:t> function is to be sampled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3559" y="5675937"/>
            <a:ext cx="74610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The dynamical algorithm is in C++, but…</a:t>
            </a:r>
          </a:p>
          <a:p>
            <a:r>
              <a:rPr lang="en-US" sz="3200" b="1" dirty="0">
                <a:solidFill>
                  <a:srgbClr val="008000"/>
                </a:solidFill>
              </a:rPr>
              <a:t>Don’t need to implement the model in C++</a:t>
            </a:r>
          </a:p>
        </p:txBody>
      </p:sp>
      <p:pic>
        <p:nvPicPr>
          <p:cNvPr id="10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F6715-84B9-9C54-A9CF-E67B1F75B244}"/>
              </a:ext>
            </a:extLst>
          </p:cNvPr>
          <p:cNvSpPr txBox="1"/>
          <p:nvPr/>
        </p:nvSpPr>
        <p:spPr>
          <a:xfrm>
            <a:off x="1318609" y="101740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Sampling Example</a:t>
            </a:r>
          </a:p>
        </p:txBody>
      </p:sp>
    </p:spTree>
    <p:extLst>
      <p:ext uri="{BB962C8B-B14F-4D97-AF65-F5344CB8AC3E}">
        <p14:creationId xmlns:p14="http://schemas.microsoft.com/office/powerpoint/2010/main" val="286603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063597" y="2281113"/>
            <a:ext cx="2794000" cy="2095500"/>
            <a:chOff x="4539597" y="2281113"/>
            <a:chExt cx="2794000" cy="2095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597" y="2281113"/>
              <a:ext cx="2794000" cy="2095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175" y="2842973"/>
                  <a:ext cx="52341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9030261" y="2259447"/>
            <a:ext cx="2819400" cy="2114550"/>
            <a:chOff x="5343525" y="3519248"/>
            <a:chExt cx="2819400" cy="21145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525" y="3519248"/>
              <a:ext cx="2819400" cy="21145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4725" y="3881197"/>
                  <a:ext cx="523413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5909879" y="4398995"/>
            <a:ext cx="2915502" cy="2295410"/>
            <a:chOff x="6480175" y="4491035"/>
            <a:chExt cx="2578100" cy="19335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175" y="4491035"/>
              <a:ext cx="2578100" cy="19335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|25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789" y="4767022"/>
                  <a:ext cx="722185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87258" y="2173722"/>
            <a:ext cx="2933700" cy="2200275"/>
            <a:chOff x="196102" y="2477182"/>
            <a:chExt cx="2933700" cy="2200275"/>
          </a:xfrm>
        </p:grpSpPr>
        <p:pic>
          <p:nvPicPr>
            <p:cNvPr id="1028" name="Picture 4" descr="https://quantum-dynamics-hub.github.io/libra/tutorials/tutorial_metropolis/data/piab/test2/distrib-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02" y="2477182"/>
              <a:ext cx="293370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200" y="2882234"/>
                  <a:ext cx="523413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3051043" y="2281113"/>
            <a:ext cx="2873854" cy="2155391"/>
            <a:chOff x="952233" y="3517668"/>
            <a:chExt cx="2873854" cy="2155391"/>
          </a:xfrm>
        </p:grpSpPr>
        <p:pic>
          <p:nvPicPr>
            <p:cNvPr id="1030" name="Picture 6" descr="https://quantum-dynamics-hub.github.io/libra/tutorials/tutorial_metropolis/data/piab/test2/distrib-3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33" y="3517668"/>
              <a:ext cx="2873854" cy="2155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|2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320" y="3920458"/>
                  <a:ext cx="523413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9318" y="4373997"/>
            <a:ext cx="2867248" cy="2256463"/>
            <a:chOff x="2033377" y="4491035"/>
            <a:chExt cx="2630449" cy="1972837"/>
          </a:xfrm>
        </p:grpSpPr>
        <p:pic>
          <p:nvPicPr>
            <p:cNvPr id="1032" name="Picture 8" descr="https://quantum-dynamics-hub.github.io/libra/tutorials/tutorial_metropolis/data/piab/test2/distrib-6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377" y="4491035"/>
              <a:ext cx="2630449" cy="1972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|10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543" y="4795748"/>
                  <a:ext cx="722185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67859" y="1619836"/>
                <a:ext cx="2104743" cy="582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𝑛𝑞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59" y="1619836"/>
                <a:ext cx="2104743" cy="5821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447877" y="1568291"/>
                <a:ext cx="3266663" cy="720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rad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77" y="1568291"/>
                <a:ext cx="3266663" cy="7203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 flipH="1">
            <a:off x="2746052" y="1005454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Particle in a box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6886575" y="1020008"/>
            <a:ext cx="282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Harmonic oscillator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893924" y="4384125"/>
            <a:ext cx="3203575" cy="2402681"/>
            <a:chOff x="876299" y="2436018"/>
            <a:chExt cx="3203575" cy="2402681"/>
          </a:xfrm>
        </p:grpSpPr>
        <p:pic>
          <p:nvPicPr>
            <p:cNvPr id="27" name="Picture 2" descr="https://quantum-dynamics-hub.github.io/libra/tutorials/tutorial_metropolis/data/ho/test1/distrib-7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99" y="2436018"/>
              <a:ext cx="3203575" cy="2402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850" y="2762248"/>
                  <a:ext cx="1392304" cy="43088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8878481" y="4384125"/>
            <a:ext cx="3122960" cy="2317254"/>
            <a:chOff x="4727574" y="2436018"/>
            <a:chExt cx="3330576" cy="2497932"/>
          </a:xfrm>
        </p:grpSpPr>
        <p:pic>
          <p:nvPicPr>
            <p:cNvPr id="31" name="Picture 4" descr="https://quantum-dynamics-hub.github.io/libra/tutorials/tutorial_metropolis/data/ho/test1/distrib-8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574" y="2436018"/>
              <a:ext cx="3330576" cy="2497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710" y="2762248"/>
                  <a:ext cx="1392304" cy="4308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7" descr="Image result for ub 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D7033B-91F6-EF1A-C929-EE51FA6B148F}"/>
              </a:ext>
            </a:extLst>
          </p:cNvPr>
          <p:cNvSpPr txBox="1"/>
          <p:nvPr/>
        </p:nvSpPr>
        <p:spPr>
          <a:xfrm>
            <a:off x="1231692" y="142992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Initial Conditions: Metropolis Sampling</a:t>
            </a:r>
          </a:p>
        </p:txBody>
      </p:sp>
    </p:spTree>
    <p:extLst>
      <p:ext uri="{BB962C8B-B14F-4D97-AF65-F5344CB8AC3E}">
        <p14:creationId xmlns:p14="http://schemas.microsoft.com/office/powerpoint/2010/main" val="13964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0673" y="1951570"/>
            <a:ext cx="6074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2"/>
              </a:rPr>
              <a:t>https://github.com/amber-jain-group-iitb/heom_amber</a:t>
            </a:r>
            <a:r>
              <a:rPr lang="en-US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559" y="1601199"/>
            <a:ext cx="5924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Amber Jain</a:t>
            </a:r>
            <a:r>
              <a:rPr lang="en-US" sz="2000" dirty="0"/>
              <a:t> – Hierarchical Equations of Motion (HEOM)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2446" y="1532051"/>
            <a:ext cx="1666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dyn</a:t>
            </a:r>
            <a:r>
              <a:rPr lang="en-US" sz="2000" dirty="0"/>
              <a:t>/</a:t>
            </a:r>
            <a:r>
              <a:rPr lang="en-US" sz="2000" dirty="0" err="1"/>
              <a:t>heom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00673" y="2879394"/>
            <a:ext cx="3892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https://github.com/tsiangsun/FGR</a:t>
            </a:r>
            <a:r>
              <a:rPr lang="en-US" sz="2000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710" y="2503924"/>
            <a:ext cx="5960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Xiang Sun </a:t>
            </a:r>
            <a:r>
              <a:rPr lang="en-US" sz="2000" dirty="0"/>
              <a:t>– (Non)-equilibrium Fermi Golden Rule (FGR)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9141" y="2427417"/>
            <a:ext cx="861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fgr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700673" y="4248206"/>
            <a:ext cx="60986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https://github.com/AnanthGroup/SC-IVR-Code-Package</a:t>
            </a:r>
            <a:r>
              <a:rPr lang="en-US" sz="2000" dirty="0"/>
              <a:t>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710" y="3964613"/>
            <a:ext cx="5469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Nandini</a:t>
            </a:r>
            <a:r>
              <a:rPr lang="en-US" sz="2000" b="1" dirty="0"/>
              <a:t> </a:t>
            </a:r>
            <a:r>
              <a:rPr lang="en-US" sz="2000" b="1" dirty="0" err="1"/>
              <a:t>Ananth</a:t>
            </a:r>
            <a:r>
              <a:rPr lang="en-US" sz="2000" b="1" dirty="0"/>
              <a:t> </a:t>
            </a:r>
            <a:r>
              <a:rPr lang="en-US" sz="2000" dirty="0"/>
              <a:t>– Initial value representation (IVR)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51" y="3936180"/>
            <a:ext cx="844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ivr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80710" y="1050773"/>
            <a:ext cx="7308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Sophya</a:t>
            </a:r>
            <a:r>
              <a:rPr lang="en-US" sz="2000" b="1" dirty="0"/>
              <a:t> </a:t>
            </a:r>
            <a:r>
              <a:rPr lang="en-US" sz="2000" b="1" dirty="0" err="1"/>
              <a:t>Garaschchuk</a:t>
            </a:r>
            <a:r>
              <a:rPr lang="en-US" sz="2000" b="1" dirty="0"/>
              <a:t> </a:t>
            </a:r>
            <a:r>
              <a:rPr lang="en-US" sz="2000" dirty="0"/>
              <a:t>– quantum trajectory guided Gaussians (QTAG)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1863" y="1062678"/>
            <a:ext cx="3061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src</a:t>
            </a:r>
            <a:r>
              <a:rPr lang="en-US" sz="2000" dirty="0"/>
              <a:t>/</a:t>
            </a:r>
            <a:r>
              <a:rPr lang="en-US" sz="2000" dirty="0" err="1"/>
              <a:t>libra_py</a:t>
            </a:r>
            <a:r>
              <a:rPr lang="en-US" sz="2000" dirty="0"/>
              <a:t>/dynamics/</a:t>
            </a:r>
            <a:r>
              <a:rPr lang="en-US" sz="2000" dirty="0" err="1"/>
              <a:t>qtag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80710" y="3414187"/>
            <a:ext cx="6513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Craig Martens </a:t>
            </a:r>
            <a:r>
              <a:rPr lang="en-US" sz="2000" dirty="0"/>
              <a:t>– quantum trajectory surface hopping  (QTSH)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79141" y="3322783"/>
            <a:ext cx="1328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progress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3523" y="6195367"/>
            <a:ext cx="1423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 and more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E56DD-B7F3-7BCB-D37D-8BBB1BA4C5ED}"/>
              </a:ext>
            </a:extLst>
          </p:cNvPr>
          <p:cNvSpPr txBox="1"/>
          <p:nvPr/>
        </p:nvSpPr>
        <p:spPr>
          <a:xfrm>
            <a:off x="1096298" y="11269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Community Tool: Code Contributions/Integration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45176FEE-2B76-8224-9F11-4FA5795B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554430-4B37-1791-8B0B-FDC4094A9F35}"/>
              </a:ext>
            </a:extLst>
          </p:cNvPr>
          <p:cNvSpPr txBox="1"/>
          <p:nvPr/>
        </p:nvSpPr>
        <p:spPr>
          <a:xfrm>
            <a:off x="1063776" y="5092137"/>
            <a:ext cx="352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6"/>
              </a:rPr>
              <a:t>https://github.com/Devon333</a:t>
            </a:r>
            <a:r>
              <a:rPr lang="en-US" sz="20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B627DB-EAA3-5AF2-D2B8-4339E03AA87A}"/>
              </a:ext>
            </a:extLst>
          </p:cNvPr>
          <p:cNvSpPr txBox="1"/>
          <p:nvPr/>
        </p:nvSpPr>
        <p:spPr>
          <a:xfrm>
            <a:off x="499427" y="4770199"/>
            <a:ext cx="4658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Rebecca </a:t>
            </a:r>
            <a:r>
              <a:rPr lang="en-US" sz="2000" b="1" dirty="0" err="1"/>
              <a:t>Gieseking</a:t>
            </a:r>
            <a:r>
              <a:rPr lang="en-US" sz="2000" b="1" dirty="0"/>
              <a:t> </a:t>
            </a:r>
            <a:r>
              <a:rPr lang="en-US" sz="2000" dirty="0"/>
              <a:t>– INDO NACs in MOPAC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25428D-76D4-A279-51CC-B0EA62CE84CD}"/>
              </a:ext>
            </a:extLst>
          </p:cNvPr>
          <p:cNvSpPr txBox="1"/>
          <p:nvPr/>
        </p:nvSpPr>
        <p:spPr>
          <a:xfrm>
            <a:off x="8311535" y="4770199"/>
            <a:ext cx="1328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399447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76225" y="2721114"/>
            <a:ext cx="115919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pt-BR" sz="4000" i="1" dirty="0">
                <a:solidFill>
                  <a:srgbClr val="0000FF"/>
                </a:solidFill>
              </a:rPr>
              <a:t>Libra</a:t>
            </a:r>
            <a:r>
              <a:rPr lang="pt-BR" sz="4000" i="1" dirty="0"/>
              <a:t> </a:t>
            </a:r>
            <a:r>
              <a:rPr lang="pt-BR" sz="4000" i="1" dirty="0">
                <a:solidFill>
                  <a:srgbClr val="C00000"/>
                </a:solidFill>
              </a:rPr>
              <a:t>Overview</a:t>
            </a:r>
          </a:p>
        </p:txBody>
      </p:sp>
      <p:pic>
        <p:nvPicPr>
          <p:cNvPr id="5" name="Picture 7" descr="Image result for 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16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8914" y="6002024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2007-2011</a:t>
            </a:r>
          </a:p>
          <a:p>
            <a:pPr algn="ctr"/>
            <a:r>
              <a:rPr lang="en-US" sz="2400" b="1" dirty="0"/>
              <a:t>(LCCCS)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 t="10582" r="33629" b="20303"/>
          <a:stretch/>
        </p:blipFill>
        <p:spPr>
          <a:xfrm>
            <a:off x="1377740" y="937228"/>
            <a:ext cx="1053580" cy="1169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8" t="15362" r="33479" b="18717"/>
          <a:stretch/>
        </p:blipFill>
        <p:spPr>
          <a:xfrm>
            <a:off x="192230" y="1311359"/>
            <a:ext cx="1036331" cy="83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7" y="2635022"/>
            <a:ext cx="1214193" cy="9100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480" y="2235761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Rigid body MD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66355" y="790726"/>
            <a:ext cx="167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Classical MD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8664" y="3800221"/>
            <a:ext cx="26052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Simplectic</a:t>
            </a:r>
            <a:r>
              <a:rPr lang="en-US" sz="1600" dirty="0"/>
              <a:t> integrators for classical DOFs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Thermostats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Barostats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Force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Chemical object representation</a:t>
            </a:r>
          </a:p>
        </p:txBody>
      </p:sp>
      <p:pic>
        <p:nvPicPr>
          <p:cNvPr id="13" name="Picture 5" descr="pyxaid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78" y="789417"/>
            <a:ext cx="1327356" cy="70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85344" y="596328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2011-2015</a:t>
            </a:r>
          </a:p>
          <a:p>
            <a:pPr algn="ctr"/>
            <a:r>
              <a:rPr lang="en-US" sz="2400" b="1" dirty="0"/>
              <a:t>(</a:t>
            </a:r>
            <a:r>
              <a:rPr lang="en-US" sz="2400" b="1" dirty="0" err="1"/>
              <a:t>Pyxaid</a:t>
            </a:r>
            <a:r>
              <a:rPr lang="en-US" sz="2400" b="1" dirty="0"/>
              <a:t>)</a:t>
            </a:r>
          </a:p>
        </p:txBody>
      </p:sp>
      <p:pic>
        <p:nvPicPr>
          <p:cNvPr id="15" name="Picture 8" descr="populati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86" y="2451712"/>
            <a:ext cx="1495818" cy="112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983084" y="2105973"/>
            <a:ext cx="2398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Ehrenfest &amp; TSH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063494" y="1605572"/>
            <a:ext cx="2880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dirty="0" err="1">
                <a:solidFill>
                  <a:srgbClr val="0000FF"/>
                </a:solidFill>
              </a:rPr>
              <a:t>Akimov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dirty="0" err="1">
                <a:solidFill>
                  <a:srgbClr val="0000FF"/>
                </a:solidFill>
              </a:rPr>
              <a:t>Prezhdo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i="1" dirty="0">
                <a:solidFill>
                  <a:srgbClr val="0000FF"/>
                </a:solidFill>
              </a:rPr>
              <a:t>JCTC,</a:t>
            </a:r>
            <a:r>
              <a:rPr lang="en-US" altLang="en-US" sz="1200" dirty="0">
                <a:solidFill>
                  <a:srgbClr val="0000FF"/>
                </a:solidFill>
              </a:rPr>
              <a:t> </a:t>
            </a:r>
            <a:r>
              <a:rPr lang="en-US" altLang="en-US" sz="1200" b="1" dirty="0">
                <a:solidFill>
                  <a:srgbClr val="0000FF"/>
                </a:solidFill>
              </a:rPr>
              <a:t>2013</a:t>
            </a:r>
            <a:r>
              <a:rPr lang="en-US" altLang="en-US" sz="1200" dirty="0">
                <a:solidFill>
                  <a:srgbClr val="0000FF"/>
                </a:solidFill>
              </a:rPr>
              <a:t>, 9, 4959.</a:t>
            </a:r>
          </a:p>
          <a:p>
            <a:pPr eaLnBrk="1" hangingPunct="1"/>
            <a:r>
              <a:rPr lang="en-US" altLang="en-US" sz="1200" dirty="0" err="1">
                <a:solidFill>
                  <a:srgbClr val="0000FF"/>
                </a:solidFill>
              </a:rPr>
              <a:t>Akimov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dirty="0" err="1">
                <a:solidFill>
                  <a:srgbClr val="0000FF"/>
                </a:solidFill>
              </a:rPr>
              <a:t>Prezhdo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i="1" dirty="0">
                <a:solidFill>
                  <a:srgbClr val="0000FF"/>
                </a:solidFill>
              </a:rPr>
              <a:t>JCTC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b="1" dirty="0">
                <a:solidFill>
                  <a:srgbClr val="0000FF"/>
                </a:solidFill>
              </a:rPr>
              <a:t>2014</a:t>
            </a:r>
            <a:r>
              <a:rPr lang="en-US" altLang="en-US" sz="1200" dirty="0">
                <a:solidFill>
                  <a:srgbClr val="0000FF"/>
                </a:solidFill>
              </a:rPr>
              <a:t>, 10, 789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76754" y="3823687"/>
            <a:ext cx="29820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Simplectic</a:t>
            </a:r>
            <a:r>
              <a:rPr lang="en-US" sz="1600" dirty="0"/>
              <a:t> integrators for TDSE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TSH, Ehrenfest, stand-alone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Decoherence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HF and EHT to LCCCS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Interface with VASP, then QE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1465" y="5963287"/>
            <a:ext cx="15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2015/2016</a:t>
            </a:r>
          </a:p>
          <a:p>
            <a:pPr algn="ctr"/>
            <a:r>
              <a:rPr lang="en-US" sz="2400" b="1" dirty="0"/>
              <a:t>(Libra)</a:t>
            </a:r>
          </a:p>
        </p:txBody>
      </p:sp>
      <p:pic>
        <p:nvPicPr>
          <p:cNvPr id="20" name="Picture 11" descr="movie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790" y="2481878"/>
            <a:ext cx="1569754" cy="117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78084" y="2001679"/>
            <a:ext cx="70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DVR</a:t>
            </a:r>
          </a:p>
        </p:txBody>
      </p:sp>
      <p:pic>
        <p:nvPicPr>
          <p:cNvPr id="22" name="Picture 14" descr="logo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64" y="641833"/>
            <a:ext cx="1956540" cy="89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6455664" y="1613813"/>
            <a:ext cx="213872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err="1">
                <a:solidFill>
                  <a:srgbClr val="0000FF"/>
                </a:solidFill>
              </a:rPr>
              <a:t>Akimov</a:t>
            </a:r>
            <a:r>
              <a:rPr lang="en-US" altLang="en-US" sz="1200" dirty="0">
                <a:solidFill>
                  <a:srgbClr val="0000FF"/>
                </a:solidFill>
              </a:rPr>
              <a:t> </a:t>
            </a:r>
            <a:r>
              <a:rPr lang="en-US" altLang="en-US" sz="1200" i="1" dirty="0">
                <a:solidFill>
                  <a:srgbClr val="0000FF"/>
                </a:solidFill>
              </a:rPr>
              <a:t>JCC,</a:t>
            </a:r>
            <a:r>
              <a:rPr lang="en-US" altLang="en-US" sz="1200" dirty="0">
                <a:solidFill>
                  <a:srgbClr val="0000FF"/>
                </a:solidFill>
              </a:rPr>
              <a:t> </a:t>
            </a:r>
            <a:r>
              <a:rPr lang="en-US" altLang="en-US" sz="1200" b="1" dirty="0">
                <a:solidFill>
                  <a:srgbClr val="0000FF"/>
                </a:solidFill>
              </a:rPr>
              <a:t>2016</a:t>
            </a:r>
            <a:r>
              <a:rPr lang="en-US" altLang="en-US" sz="1200" dirty="0">
                <a:solidFill>
                  <a:srgbClr val="0000FF"/>
                </a:solidFill>
              </a:rPr>
              <a:t>, 37, 1626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26524" y="4407815"/>
            <a:ext cx="30364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00FF"/>
                </a:solidFill>
                <a:cs typeface="Arial" panose="020B0604020202020204" pitchFamily="34" charset="0"/>
              </a:rPr>
              <a:t>Pyxaid2 </a:t>
            </a:r>
            <a:r>
              <a:rPr lang="en-US" b="1" dirty="0">
                <a:cs typeface="Arial" panose="020B0604020202020204" pitchFamily="34" charset="0"/>
              </a:rPr>
              <a:t>(with Prof. Wei Li)</a:t>
            </a:r>
          </a:p>
          <a:p>
            <a:pPr eaLnBrk="1" hangingPunct="1">
              <a:defRPr/>
            </a:pPr>
            <a:endParaRPr lang="en-US" dirty="0">
              <a:cs typeface="Arial" panose="020B0604020202020204" pitchFamily="34" charset="0"/>
            </a:endParaRPr>
          </a:p>
          <a:p>
            <a:pPr eaLnBrk="1" hangingPunct="1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Li, Zhou,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Prezhdo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ACS Energy Lett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2159</a:t>
            </a:r>
          </a:p>
          <a:p>
            <a:pPr eaLnBrk="1" hangingPunct="1"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SOC, multiple k-points, etc.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44947" y="3678764"/>
            <a:ext cx="23057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Modularization and revision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DVR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Semiempirical Hamiltonians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Molecular integrals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Decoherence methods, TSH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66066" y="5923879"/>
            <a:ext cx="24115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2018</a:t>
            </a:r>
          </a:p>
          <a:p>
            <a:pPr algn="ctr"/>
            <a:r>
              <a:rPr lang="en-US" sz="2400" b="1" dirty="0"/>
              <a:t>(Pyxaid2, Libra-X)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71787" y="748045"/>
            <a:ext cx="33459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b="1" dirty="0">
                <a:solidFill>
                  <a:srgbClr val="0000FF"/>
                </a:solidFill>
                <a:cs typeface="Arial" panose="020B0604020202020204" pitchFamily="34" charset="0"/>
              </a:rPr>
              <a:t>Libra-X</a:t>
            </a:r>
            <a:r>
              <a:rPr lang="en-US" b="1" dirty="0">
                <a:cs typeface="Arial" panose="020B0604020202020204" pitchFamily="34" charset="0"/>
              </a:rPr>
              <a:t> (with Drs. </a:t>
            </a:r>
            <a:r>
              <a:rPr lang="en-US" b="1" dirty="0" err="1">
                <a:cs typeface="Arial" panose="020B0604020202020204" pitchFamily="34" charset="0"/>
              </a:rPr>
              <a:t>Ryoji</a:t>
            </a:r>
            <a:r>
              <a:rPr lang="en-US" b="1" dirty="0">
                <a:cs typeface="Arial" panose="020B0604020202020204" pitchFamily="34" charset="0"/>
              </a:rPr>
              <a:t> Asahi, </a:t>
            </a:r>
            <a:r>
              <a:rPr lang="en-US" b="1" dirty="0" err="1">
                <a:cs typeface="Arial" panose="020B0604020202020204" pitchFamily="34" charset="0"/>
              </a:rPr>
              <a:t>Kosuke</a:t>
            </a:r>
            <a:r>
              <a:rPr lang="en-US" b="1" dirty="0">
                <a:cs typeface="Arial" panose="020B0604020202020204" pitchFamily="34" charset="0"/>
              </a:rPr>
              <a:t> Sato, Ekadashi Pradhan)</a:t>
            </a:r>
          </a:p>
          <a:p>
            <a:pPr algn="ctr" eaLnBrk="1" hangingPunct="1">
              <a:defRPr/>
            </a:pPr>
            <a:endParaRPr lang="en-US" sz="1200" dirty="0"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Sato, Pradhan, Asahi,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PCCP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2018,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20, 25275</a:t>
            </a:r>
          </a:p>
          <a:p>
            <a:pPr algn="ctr">
              <a:defRPr/>
            </a:pP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Pradhan, Sato,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Phys.: </a:t>
            </a:r>
            <a:r>
              <a:rPr lang="en-US" sz="1200" i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Condens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Matter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30, 484002</a:t>
            </a:r>
          </a:p>
          <a:p>
            <a:pPr algn="ctr">
              <a:defRPr/>
            </a:pPr>
            <a:endParaRPr lang="en-US" sz="12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Interfaces with GAMESS, QE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Added back-reaction for QE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Arial" panose="020B0604020202020204" pitchFamily="34" charset="0"/>
              </a:rPr>
              <a:t>More modularization</a:t>
            </a:r>
          </a:p>
        </p:txBody>
      </p:sp>
      <p:pic>
        <p:nvPicPr>
          <p:cNvPr id="29" name="Picture 28" descr="D:\WORK\BUFFALO\Research\Projects_students\Ekadashi_Pradhan\Project_Excitonic\Writing\deltascfnamdpaperofjctcsubmission\Fig8a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969" y="2533015"/>
            <a:ext cx="1211743" cy="9088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/>
          <p:cNvSpPr txBox="1"/>
          <p:nvPr/>
        </p:nvSpPr>
        <p:spPr>
          <a:xfrm>
            <a:off x="7218377" y="2040707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Back-reaction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926524" y="3362452"/>
            <a:ext cx="2070778" cy="952500"/>
            <a:chOff x="8923997" y="3248777"/>
            <a:chExt cx="2070778" cy="952500"/>
          </a:xfrm>
        </p:grpSpPr>
        <p:pic>
          <p:nvPicPr>
            <p:cNvPr id="31" name="Picture 2" descr="fmo_0_iso_0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r="20165"/>
            <a:stretch/>
          </p:blipFill>
          <p:spPr bwMode="auto">
            <a:xfrm>
              <a:off x="10103991" y="3312479"/>
              <a:ext cx="890784" cy="831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 descr="fmo_3_iso_0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03" r="18239"/>
            <a:stretch/>
          </p:blipFill>
          <p:spPr bwMode="auto">
            <a:xfrm>
              <a:off x="8923997" y="3248777"/>
              <a:ext cx="1028700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ight Arrow 32"/>
            <p:cNvSpPr/>
            <p:nvPr/>
          </p:nvSpPr>
          <p:spPr>
            <a:xfrm>
              <a:off x="9801403" y="3495929"/>
              <a:ext cx="366086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607" y="3120349"/>
            <a:ext cx="1261393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E7A8F0-7406-48CD-A40A-B0F8927C41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0728" y="2519317"/>
            <a:ext cx="1543856" cy="1157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16CF7-9751-E116-4837-BF8749A6BDBA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  <p:pic>
        <p:nvPicPr>
          <p:cNvPr id="2" name="Picture 7" descr="Image result for ub logo">
            <a:extLst>
              <a:ext uri="{FF2B5EF4-FFF2-40B4-BE49-F238E27FC236}">
                <a16:creationId xmlns:a16="http://schemas.microsoft.com/office/drawing/2014/main" id="{DE7FFB42-F616-D946-A239-29BF2D5E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0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EB8C15-776D-398E-E0F4-7FD64271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112" y="3169353"/>
            <a:ext cx="1189095" cy="75070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6210" y="6074878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2018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5499" y="4364466"/>
            <a:ext cx="3086451" cy="1032621"/>
            <a:chOff x="2687174" y="4377251"/>
            <a:chExt cx="3086451" cy="10326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121" y="4403327"/>
              <a:ext cx="1618504" cy="995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C2A156-30DD-422F-9EEB-B4424CB6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7174" y="4377251"/>
              <a:ext cx="1674098" cy="1032621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4042388" y="4700821"/>
              <a:ext cx="366086" cy="3333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74954" y="3494634"/>
            <a:ext cx="224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Entangled trajectories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27" y="1531493"/>
            <a:ext cx="2199423" cy="12007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9765" y="759491"/>
            <a:ext cx="113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HEOM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82" y="4493409"/>
            <a:ext cx="1922861" cy="9317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84295" y="4025785"/>
            <a:ext cx="2650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 revised.</a:t>
            </a:r>
          </a:p>
          <a:p>
            <a:pPr algn="ctr"/>
            <a:r>
              <a:rPr lang="en-US" dirty="0"/>
              <a:t>TD-ML approach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06272" y="1866277"/>
            <a:ext cx="2827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151, 124107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6684" y="833444"/>
            <a:ext cx="2357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Bastida’s</a:t>
            </a:r>
            <a:r>
              <a:rPr lang="en-US" dirty="0"/>
              <a:t> Boltzmann-corrected Ehrenfest, </a:t>
            </a:r>
            <a:r>
              <a:rPr lang="en-US" dirty="0" err="1"/>
              <a:t>mSDM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5820" y="1260526"/>
            <a:ext cx="26319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9, 6096-6102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4356" y="6074877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2019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9798" y="6118629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15240" y="6118628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36" y="1601275"/>
            <a:ext cx="1362978" cy="1362978"/>
          </a:xfrm>
          <a:prstGeom prst="rect">
            <a:avLst/>
          </a:prstGeom>
        </p:spPr>
      </p:pic>
      <p:pic>
        <p:nvPicPr>
          <p:cNvPr id="22" name="Picture 21" descr="D:\WORK\BUFFALO\Research\Projects_my\Project_state_reordering_phase_corrections\tests\3D\model3\_fig-0-0-0-q-p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572"/>
            <a:ext cx="1625646" cy="121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99424" y="914336"/>
            <a:ext cx="262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correction for NACs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15226" y="3863035"/>
            <a:ext cx="29267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148, 144106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996645" y="4167170"/>
            <a:ext cx="2850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A. V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11, 1456-1465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750D53-4CFE-46C8-85AE-65A1969E78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471" y="4867934"/>
            <a:ext cx="897994" cy="8685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04384F-D069-4AB8-9E04-1CA673099D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442" y="4682930"/>
            <a:ext cx="1063700" cy="10288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7B832B-E58A-4083-8CC2-7E64374E41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1691" y="4460906"/>
            <a:ext cx="1363674" cy="13189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949403" y="386318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Belyaev-Lebedev</a:t>
            </a:r>
            <a:r>
              <a:rPr lang="en-US" dirty="0"/>
              <a:t> LZ method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7493" y="2316439"/>
            <a:ext cx="2279128" cy="170934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073723" y="1072435"/>
            <a:ext cx="2514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Temen</a:t>
            </a:r>
            <a:r>
              <a:rPr lang="en-US" alt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Jain, </a:t>
            </a:r>
            <a:r>
              <a:rPr lang="en-US" alt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alt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Int. J. Quant. Chem.,</a:t>
            </a:r>
            <a:r>
              <a:rPr lang="en-US" alt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alt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120, e26373</a:t>
            </a:r>
            <a:endParaRPr lang="en-US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97744" y="753489"/>
            <a:ext cx="31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Many-body (TD-DFT) NA-MD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2505" y="1645433"/>
            <a:ext cx="1391849" cy="10449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80017" y="1613662"/>
            <a:ext cx="1535637" cy="115289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695229" y="1125773"/>
            <a:ext cx="3546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Shakiba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M.; AVA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JCTC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17, 678</a:t>
            </a:r>
          </a:p>
          <a:p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Smith, B.; </a:t>
            </a:r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Shakiba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M.; AVA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12, 2444</a:t>
            </a:r>
            <a:endParaRPr lang="en-US" sz="1200" b="1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321555" y="3156305"/>
            <a:ext cx="238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JCP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155, 134106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37947" y="2777668"/>
            <a:ext cx="293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Revised DISH, new workflows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279188" y="5516589"/>
            <a:ext cx="2383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Akimov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JPCL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12, 12119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33" y="2825882"/>
            <a:ext cx="1480463" cy="8197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97" y="2749830"/>
            <a:ext cx="1647068" cy="9359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538" y="4722175"/>
            <a:ext cx="1587367" cy="865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899F88-12F3-3DBB-20D8-210630CF5CF0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B145F994-4A20-E055-FC3F-EF449E36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4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E8C3935E-B2E9-CD36-8DB3-E179F38E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83" y="1842508"/>
            <a:ext cx="2089723" cy="148621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37101" y="6115346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06978" y="6133494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196" y="456121"/>
            <a:ext cx="494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NA-MD with </a:t>
            </a:r>
            <a:r>
              <a:rPr lang="en-US" dirty="0" err="1"/>
              <a:t>xTB</a:t>
            </a:r>
            <a:r>
              <a:rPr lang="en-US" dirty="0"/>
              <a:t> – applications to large systems</a:t>
            </a:r>
          </a:p>
          <a:p>
            <a:pPr algn="ctr"/>
            <a:r>
              <a:rPr lang="en-US" dirty="0"/>
              <a:t>Also: effect of spin-adaptation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99F88-12F3-3DBB-20D8-210630CF5CF0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B145F994-4A20-E055-FC3F-EF449E36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A magazine cover with a colorful molecule&#10;&#10;Description automatically generated with medium confidence">
            <a:extLst>
              <a:ext uri="{FF2B5EF4-FFF2-40B4-BE49-F238E27FC236}">
                <a16:creationId xmlns:a16="http://schemas.microsoft.com/office/drawing/2014/main" id="{6E893D08-A832-048A-12F6-5C4B3FC02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85" y="1475951"/>
            <a:ext cx="1378712" cy="18367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16D4578-7969-455F-C710-4AACE17FF9B7}"/>
              </a:ext>
            </a:extLst>
          </p:cNvPr>
          <p:cNvSpPr txBox="1"/>
          <p:nvPr/>
        </p:nvSpPr>
        <p:spPr>
          <a:xfrm>
            <a:off x="123228" y="1017847"/>
            <a:ext cx="4988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</a:t>
            </a:r>
            <a:r>
              <a:rPr lang="en-US" sz="1400" dirty="0" err="1">
                <a:solidFill>
                  <a:srgbClr val="0000FF"/>
                </a:solidFill>
              </a:rPr>
              <a:t>Stippel</a:t>
            </a:r>
            <a:r>
              <a:rPr lang="en-US" sz="1400" dirty="0">
                <a:solidFill>
                  <a:srgbClr val="0000FF"/>
                </a:solidFill>
              </a:rPr>
              <a:t>, E.; Li, W.; Akimov, A. 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18, 5157</a:t>
            </a:r>
          </a:p>
        </p:txBody>
      </p:sp>
      <p:pic>
        <p:nvPicPr>
          <p:cNvPr id="49" name="Picture 48" descr="A diagram of a hexagon with black text&#10;&#10;Description automatically generated">
            <a:extLst>
              <a:ext uri="{FF2B5EF4-FFF2-40B4-BE49-F238E27FC236}">
                <a16:creationId xmlns:a16="http://schemas.microsoft.com/office/drawing/2014/main" id="{E5375A2D-7EC3-8AE4-14EB-3B0463CC9D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28" t="47634"/>
          <a:stretch/>
        </p:blipFill>
        <p:spPr>
          <a:xfrm>
            <a:off x="1659898" y="1612392"/>
            <a:ext cx="909339" cy="1248907"/>
          </a:xfrm>
          <a:prstGeom prst="rect">
            <a:avLst/>
          </a:prstGeom>
        </p:spPr>
      </p:pic>
      <p:pic>
        <p:nvPicPr>
          <p:cNvPr id="51" name="Picture 50" descr="A group of molecul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EC104FDB-21B9-4A9E-4F00-4C6F35DE9A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38" y="1627880"/>
            <a:ext cx="1171648" cy="1217929"/>
          </a:xfrm>
          <a:prstGeom prst="rect">
            <a:avLst/>
          </a:prstGeom>
        </p:spPr>
      </p:pic>
      <p:pic>
        <p:nvPicPr>
          <p:cNvPr id="53" name="Picture 52" descr="A collage of diagrams and graphs&#10;&#10;Description automatically generated">
            <a:extLst>
              <a:ext uri="{FF2B5EF4-FFF2-40B4-BE49-F238E27FC236}">
                <a16:creationId xmlns:a16="http://schemas.microsoft.com/office/drawing/2014/main" id="{AB44C08A-1039-A8B2-8B06-6B50C54F42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4254"/>
          <a:stretch/>
        </p:blipFill>
        <p:spPr>
          <a:xfrm>
            <a:off x="3883687" y="1610149"/>
            <a:ext cx="1361118" cy="12179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C4CCFD0-4504-F874-F919-7433A30BDBC4}"/>
              </a:ext>
            </a:extLst>
          </p:cNvPr>
          <p:cNvSpPr txBox="1"/>
          <p:nvPr/>
        </p:nvSpPr>
        <p:spPr>
          <a:xfrm>
            <a:off x="256245" y="3243642"/>
            <a:ext cx="4988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Smith, B.; Li, W.; Dutra, M.; Jain, A.; Sun, X.; </a:t>
            </a:r>
            <a:r>
              <a:rPr lang="en-US" sz="1400" dirty="0" err="1">
                <a:solidFill>
                  <a:srgbClr val="0000FF"/>
                </a:solidFill>
              </a:rPr>
              <a:t>Garashchuk</a:t>
            </a:r>
            <a:r>
              <a:rPr lang="en-US" sz="1400" dirty="0">
                <a:solidFill>
                  <a:srgbClr val="0000FF"/>
                </a:solidFill>
              </a:rPr>
              <a:t>, S.; Akimov, A.V. </a:t>
            </a:r>
            <a:r>
              <a:rPr lang="en-US" sz="1400" i="1" dirty="0">
                <a:solidFill>
                  <a:srgbClr val="0000FF"/>
                </a:solidFill>
              </a:rPr>
              <a:t>Software Impacts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2022</a:t>
            </a:r>
            <a:r>
              <a:rPr lang="en-US" sz="1400" dirty="0">
                <a:solidFill>
                  <a:srgbClr val="0000FF"/>
                </a:solidFill>
              </a:rPr>
              <a:t>  14, 100445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F81CD0-6873-9B2A-F6DD-A26540DB1288}"/>
              </a:ext>
            </a:extLst>
          </p:cNvPr>
          <p:cNvSpPr txBox="1"/>
          <p:nvPr/>
        </p:nvSpPr>
        <p:spPr>
          <a:xfrm>
            <a:off x="205445" y="3674108"/>
            <a:ext cx="509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https://codeocean.com/capsule/4727375/tree/v1</a:t>
            </a:r>
            <a:r>
              <a:rPr lang="en-US" dirty="0"/>
              <a:t>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2EE1C5-626D-1795-300F-00C5FF729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238" y="4043440"/>
            <a:ext cx="2682517" cy="183624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1FC2BFE-93A4-3592-EE81-7660B55CF2C9}"/>
              </a:ext>
            </a:extLst>
          </p:cNvPr>
          <p:cNvSpPr txBox="1"/>
          <p:nvPr/>
        </p:nvSpPr>
        <p:spPr>
          <a:xfrm>
            <a:off x="5623142" y="1584406"/>
            <a:ext cx="3455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TCA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</a:t>
            </a:r>
            <a:r>
              <a:rPr lang="en-US" sz="1400" dirty="0">
                <a:solidFill>
                  <a:srgbClr val="0000FF"/>
                </a:solidFill>
              </a:rPr>
              <a:t>  142, 68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C2FD71-ABF7-FEED-0522-BFD1EA583A28}"/>
              </a:ext>
            </a:extLst>
          </p:cNvPr>
          <p:cNvSpPr txBox="1"/>
          <p:nvPr/>
        </p:nvSpPr>
        <p:spPr>
          <a:xfrm>
            <a:off x="5379343" y="687904"/>
            <a:ext cx="3631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Generalized Local-Diabatization approach is adopted. New integrators. Liouville’s formalism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FAEFDC2-0573-D5D2-F031-D87FF4EEF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5772" y="749668"/>
            <a:ext cx="2772659" cy="161561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8794E4F-4CDF-B79F-DD86-1FC4AE8751DB}"/>
              </a:ext>
            </a:extLst>
          </p:cNvPr>
          <p:cNvSpPr txBox="1"/>
          <p:nvPr/>
        </p:nvSpPr>
        <p:spPr>
          <a:xfrm>
            <a:off x="7511085" y="2535642"/>
            <a:ext cx="4621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Dutra, M.; </a:t>
            </a:r>
            <a:r>
              <a:rPr lang="en-US" sz="1400" dirty="0" err="1">
                <a:solidFill>
                  <a:srgbClr val="0000FF"/>
                </a:solidFill>
              </a:rPr>
              <a:t>Garshchuk</a:t>
            </a:r>
            <a:r>
              <a:rPr lang="en-US" sz="1400" dirty="0">
                <a:solidFill>
                  <a:srgbClr val="0000FF"/>
                </a:solidFill>
              </a:rPr>
              <a:t>, S.; Akimov, A. </a:t>
            </a:r>
            <a:r>
              <a:rPr lang="en-US" sz="1400" i="1" dirty="0">
                <a:solidFill>
                  <a:srgbClr val="0000FF"/>
                </a:solidFill>
              </a:rPr>
              <a:t>IJQC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2023.</a:t>
            </a:r>
            <a:r>
              <a:rPr lang="en-US" sz="1400" dirty="0">
                <a:solidFill>
                  <a:srgbClr val="0000FF"/>
                </a:solidFill>
              </a:rPr>
              <a:t>  123, e27078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118F03-C144-1076-1C97-FBDB7C707BE6}"/>
              </a:ext>
            </a:extLst>
          </p:cNvPr>
          <p:cNvSpPr txBox="1"/>
          <p:nvPr/>
        </p:nvSpPr>
        <p:spPr>
          <a:xfrm>
            <a:off x="7511085" y="2105852"/>
            <a:ext cx="136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QTAG added</a:t>
            </a:r>
          </a:p>
        </p:txBody>
      </p:sp>
      <p:pic>
        <p:nvPicPr>
          <p:cNvPr id="71" name="Picture 70" descr="A graph of different types of cells&#10;&#10;Description automatically generated with medium confidence">
            <a:extLst>
              <a:ext uri="{FF2B5EF4-FFF2-40B4-BE49-F238E27FC236}">
                <a16:creationId xmlns:a16="http://schemas.microsoft.com/office/drawing/2014/main" id="{FAE791B3-48F1-41F7-4770-F624C9E6DD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68" y="4509772"/>
            <a:ext cx="2381250" cy="134778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2B749BB-0983-8CE4-9253-F931B7950BFD}"/>
              </a:ext>
            </a:extLst>
          </p:cNvPr>
          <p:cNvSpPr txBox="1"/>
          <p:nvPr/>
        </p:nvSpPr>
        <p:spPr>
          <a:xfrm>
            <a:off x="5236835" y="4316220"/>
            <a:ext cx="3673459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JPCC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</a:t>
            </a:r>
            <a:r>
              <a:rPr lang="en-US" sz="1400" dirty="0">
                <a:solidFill>
                  <a:srgbClr val="0000FF"/>
                </a:solidFill>
              </a:rPr>
              <a:t>  127, 9083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00B605-ED7F-B7E7-26D0-DE97AB869AD6}"/>
              </a:ext>
            </a:extLst>
          </p:cNvPr>
          <p:cNvSpPr txBox="1"/>
          <p:nvPr/>
        </p:nvSpPr>
        <p:spPr>
          <a:xfrm>
            <a:off x="5219516" y="3672761"/>
            <a:ext cx="345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NA-MD with </a:t>
            </a:r>
            <a:r>
              <a:rPr lang="en-US" dirty="0" err="1"/>
              <a:t>xTB</a:t>
            </a:r>
            <a:r>
              <a:rPr lang="en-US" dirty="0"/>
              <a:t>: dependence of rates on carrier concentration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0B9F102-1BA5-2584-20D4-CA948586B3A4}"/>
              </a:ext>
            </a:extLst>
          </p:cNvPr>
          <p:cNvSpPr txBox="1"/>
          <p:nvPr/>
        </p:nvSpPr>
        <p:spPr>
          <a:xfrm>
            <a:off x="9116740" y="3474759"/>
            <a:ext cx="2682517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Akimov, A.V. </a:t>
            </a:r>
            <a:r>
              <a:rPr lang="en-US" sz="1400" i="1" dirty="0">
                <a:solidFill>
                  <a:srgbClr val="0000FF"/>
                </a:solidFill>
              </a:rPr>
              <a:t>JPCL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2023</a:t>
            </a:r>
            <a:r>
              <a:rPr lang="en-US" sz="1400" dirty="0">
                <a:solidFill>
                  <a:srgbClr val="0000FF"/>
                </a:solidFill>
              </a:rPr>
              <a:t>  14, 11673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96786D-EE16-3FFD-71BF-27C461DD32CC}"/>
              </a:ext>
            </a:extLst>
          </p:cNvPr>
          <p:cNvSpPr txBox="1"/>
          <p:nvPr/>
        </p:nvSpPr>
        <p:spPr>
          <a:xfrm>
            <a:off x="9136591" y="3088071"/>
            <a:ext cx="218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TC-NBRA workflow</a:t>
            </a:r>
          </a:p>
        </p:txBody>
      </p:sp>
      <p:pic>
        <p:nvPicPr>
          <p:cNvPr id="81" name="Picture 80" descr="A diagram of a heat exchanger&#10;&#10;Description automatically generated">
            <a:extLst>
              <a:ext uri="{FF2B5EF4-FFF2-40B4-BE49-F238E27FC236}">
                <a16:creationId xmlns:a16="http://schemas.microsoft.com/office/drawing/2014/main" id="{D9366DCA-82C0-1BB5-EC31-A3529212C0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00" y="3895635"/>
            <a:ext cx="1966852" cy="18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1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graphing and graphing of a graphing model&#10;&#10;Description automatically generated with medium confidence">
            <a:extLst>
              <a:ext uri="{FF2B5EF4-FFF2-40B4-BE49-F238E27FC236}">
                <a16:creationId xmlns:a16="http://schemas.microsoft.com/office/drawing/2014/main" id="{8B7FC943-882D-7E33-D90E-FEB60E15E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47"/>
          <a:stretch/>
        </p:blipFill>
        <p:spPr>
          <a:xfrm>
            <a:off x="0" y="3485742"/>
            <a:ext cx="3948160" cy="135439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95275" y="5924550"/>
            <a:ext cx="111823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74100" y="6112643"/>
            <a:ext cx="80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2024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812" y="903312"/>
            <a:ext cx="340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Theory of many methods available (and yet to be added) in Libra: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99F88-12F3-3DBB-20D8-210630CF5CF0}"/>
              </a:ext>
            </a:extLst>
          </p:cNvPr>
          <p:cNvSpPr txBox="1"/>
          <p:nvPr/>
        </p:nvSpPr>
        <p:spPr>
          <a:xfrm>
            <a:off x="1420238" y="17505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History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B145F994-4A20-E055-FC3F-EF449E36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9D480F-A83B-9369-5786-97B6C79F8326}"/>
              </a:ext>
            </a:extLst>
          </p:cNvPr>
          <p:cNvSpPr txBox="1"/>
          <p:nvPr/>
        </p:nvSpPr>
        <p:spPr>
          <a:xfrm>
            <a:off x="3822430" y="857146"/>
            <a:ext cx="8128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Akimov, A. V. "Fundamentals of Trajectory-Based Methods for Nonadiabatic Dynamics" Editor(s): Manuel </a:t>
            </a:r>
            <a:r>
              <a:rPr lang="en-US" sz="1400" dirty="0" err="1">
                <a:solidFill>
                  <a:srgbClr val="0000FF"/>
                </a:solidFill>
              </a:rPr>
              <a:t>Yáñez</a:t>
            </a:r>
            <a:r>
              <a:rPr lang="en-US" sz="1400" dirty="0">
                <a:solidFill>
                  <a:srgbClr val="0000FF"/>
                </a:solidFill>
              </a:rPr>
              <a:t>, Russell J. Boyd, </a:t>
            </a:r>
            <a:r>
              <a:rPr lang="en-US" sz="1400" i="1" dirty="0">
                <a:solidFill>
                  <a:srgbClr val="0000FF"/>
                </a:solidFill>
              </a:rPr>
              <a:t>Comprehensive Computational Chemistry (First Edition), Elsevier</a:t>
            </a:r>
            <a:r>
              <a:rPr lang="en-US" sz="1400" dirty="0">
                <a:solidFill>
                  <a:srgbClr val="0000FF"/>
                </a:solidFill>
              </a:rPr>
              <a:t>  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 Pages 235-272, ISBN 9780128232569, </a:t>
            </a:r>
            <a:r>
              <a:rPr lang="en-US" sz="14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400" dirty="0">
                <a:solidFill>
                  <a:srgbClr val="0000FF"/>
                </a:solidFill>
              </a:rPr>
              <a:t>  </a:t>
            </a:r>
            <a:r>
              <a:rPr lang="en-US" sz="1400" b="1" dirty="0">
                <a:solidFill>
                  <a:srgbClr val="0000FF"/>
                </a:solidFill>
              </a:rPr>
              <a:t>Book Chapter in Book: "Comprehensive Computational Chemistry"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85C12-8DB2-EC47-0812-ECD3BB5970CD}"/>
              </a:ext>
            </a:extLst>
          </p:cNvPr>
          <p:cNvSpPr txBox="1"/>
          <p:nvPr/>
        </p:nvSpPr>
        <p:spPr>
          <a:xfrm>
            <a:off x="180681" y="2159782"/>
            <a:ext cx="3749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Shakiba</a:t>
            </a:r>
            <a:r>
              <a:rPr lang="en-US" sz="1400" dirty="0">
                <a:solidFill>
                  <a:srgbClr val="0000FF"/>
                </a:solidFill>
              </a:rPr>
              <a:t>, M.; Akimov, A.V.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20, 2992</a:t>
            </a:r>
          </a:p>
        </p:txBody>
      </p:sp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902719D6-E276-AC2B-775A-C335FC1F9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542290"/>
            <a:ext cx="3634446" cy="879536"/>
          </a:xfrm>
          <a:prstGeom prst="rect">
            <a:avLst/>
          </a:prstGeom>
        </p:spPr>
      </p:pic>
      <p:pic>
        <p:nvPicPr>
          <p:cNvPr id="13" name="Picture 12" descr="A group of graphs of different types of energy&#10;&#10;Description automatically generated">
            <a:extLst>
              <a:ext uri="{FF2B5EF4-FFF2-40B4-BE49-F238E27FC236}">
                <a16:creationId xmlns:a16="http://schemas.microsoft.com/office/drawing/2014/main" id="{D352BFB2-DC62-2B5A-5181-2C53B49BD4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13" y="4186226"/>
            <a:ext cx="1891828" cy="1608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42316-06DC-73D7-6196-44A75D6ECAC5}"/>
              </a:ext>
            </a:extLst>
          </p:cNvPr>
          <p:cNvSpPr txBox="1"/>
          <p:nvPr/>
        </p:nvSpPr>
        <p:spPr>
          <a:xfrm>
            <a:off x="295275" y="1790450"/>
            <a:ext cx="340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 for KS Hamiltonian mapping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9B867C-BF63-9CDA-89CC-D2B1A85889D7}"/>
              </a:ext>
            </a:extLst>
          </p:cNvPr>
          <p:cNvSpPr txBox="1"/>
          <p:nvPr/>
        </p:nvSpPr>
        <p:spPr>
          <a:xfrm>
            <a:off x="4401820" y="2732543"/>
            <a:ext cx="338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Han, D.; Akimov, A.V. </a:t>
            </a:r>
            <a:r>
              <a:rPr lang="en-US" sz="1400" i="1" dirty="0">
                <a:solidFill>
                  <a:srgbClr val="0000FF"/>
                </a:solidFill>
              </a:rPr>
              <a:t>JCTC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 20, 5022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EB07C1-CA5C-E978-3603-F117342CAF6A}"/>
              </a:ext>
            </a:extLst>
          </p:cNvPr>
          <p:cNvSpPr txBox="1"/>
          <p:nvPr/>
        </p:nvSpPr>
        <p:spPr>
          <a:xfrm>
            <a:off x="3973248" y="1731871"/>
            <a:ext cx="3816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Exact factorization</a:t>
            </a:r>
          </a:p>
          <a:p>
            <a:pPr algn="ctr"/>
            <a:r>
              <a:rPr lang="en-US" dirty="0"/>
              <a:t>Also, re-validated </a:t>
            </a:r>
            <a:r>
              <a:rPr lang="en-US" dirty="0" err="1"/>
              <a:t>Ehrenfest</a:t>
            </a:r>
            <a:r>
              <a:rPr lang="en-US" dirty="0"/>
              <a:t> and integrators, state tracking and phases</a:t>
            </a:r>
          </a:p>
        </p:txBody>
      </p:sp>
      <p:pic>
        <p:nvPicPr>
          <p:cNvPr id="24" name="Picture 23" descr="A diagram of a diagram of a box&#10;&#10;Description automatically generated with medium confidence">
            <a:extLst>
              <a:ext uri="{FF2B5EF4-FFF2-40B4-BE49-F238E27FC236}">
                <a16:creationId xmlns:a16="http://schemas.microsoft.com/office/drawing/2014/main" id="{7F92A05C-2BDF-88C2-8291-589C23AC7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16" y="3228412"/>
            <a:ext cx="2517684" cy="24371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2225E1-B4F1-8722-AFF1-F2BC393A0270}"/>
              </a:ext>
            </a:extLst>
          </p:cNvPr>
          <p:cNvSpPr txBox="1"/>
          <p:nvPr/>
        </p:nvSpPr>
        <p:spPr>
          <a:xfrm>
            <a:off x="7995015" y="2238152"/>
            <a:ext cx="34826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Zhang, Q.; Shao, X.; Li, W.; Mi, W.; </a:t>
            </a:r>
            <a:r>
              <a:rPr lang="en-US" sz="1400" dirty="0" err="1">
                <a:solidFill>
                  <a:srgbClr val="0000FF"/>
                </a:solidFill>
              </a:rPr>
              <a:t>Pavanello</a:t>
            </a:r>
            <a:r>
              <a:rPr lang="en-US" sz="1400" dirty="0">
                <a:solidFill>
                  <a:srgbClr val="0000FF"/>
                </a:solidFill>
              </a:rPr>
              <a:t>, M.; Akimov, A. V. </a:t>
            </a:r>
            <a:r>
              <a:rPr lang="en-US" sz="1400" i="1" dirty="0">
                <a:solidFill>
                  <a:srgbClr val="0000FF"/>
                </a:solidFill>
              </a:rPr>
              <a:t>JPCM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 36, 385901</a:t>
            </a:r>
          </a:p>
        </p:txBody>
      </p:sp>
      <p:pic>
        <p:nvPicPr>
          <p:cNvPr id="27" name="Picture 14" descr="logo1">
            <a:extLst>
              <a:ext uri="{FF2B5EF4-FFF2-40B4-BE49-F238E27FC236}">
                <a16:creationId xmlns:a16="http://schemas.microsoft.com/office/drawing/2014/main" id="{1050C7C8-B7F3-955C-0E17-C8226E5E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015" y="2690891"/>
            <a:ext cx="1484542" cy="67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Heart 27">
            <a:extLst>
              <a:ext uri="{FF2B5EF4-FFF2-40B4-BE49-F238E27FC236}">
                <a16:creationId xmlns:a16="http://schemas.microsoft.com/office/drawing/2014/main" id="{74950179-C8BA-6626-B42F-9EA20C7043BC}"/>
              </a:ext>
            </a:extLst>
          </p:cNvPr>
          <p:cNvSpPr/>
          <p:nvPr/>
        </p:nvSpPr>
        <p:spPr>
          <a:xfrm>
            <a:off x="9479557" y="2891642"/>
            <a:ext cx="442546" cy="39672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CE9A3FA-2F00-4736-3EF7-0166F33ECC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8507" y="2780268"/>
            <a:ext cx="1219306" cy="6629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0F69DAC-E72B-4A2C-EF9C-8B8FDFA898E1}"/>
              </a:ext>
            </a:extLst>
          </p:cNvPr>
          <p:cNvSpPr txBox="1"/>
          <p:nvPr/>
        </p:nvSpPr>
        <p:spPr>
          <a:xfrm>
            <a:off x="7657619" y="1601853"/>
            <a:ext cx="415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Libra/eQE interface – application to crystalline pentacene; IDF, DISH_rev2023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CBC62-FD0D-9A52-B411-427BEF290842}"/>
              </a:ext>
            </a:extLst>
          </p:cNvPr>
          <p:cNvSpPr txBox="1"/>
          <p:nvPr/>
        </p:nvSpPr>
        <p:spPr>
          <a:xfrm>
            <a:off x="7539347" y="4168659"/>
            <a:ext cx="1857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Akimov, A. V. </a:t>
            </a:r>
            <a:r>
              <a:rPr lang="en-US" sz="1400" i="1" dirty="0">
                <a:solidFill>
                  <a:srgbClr val="0000FF"/>
                </a:solidFill>
              </a:rPr>
              <a:t>Mol. Phys.</a:t>
            </a:r>
            <a:r>
              <a:rPr lang="en-US" sz="1400" dirty="0">
                <a:solidFill>
                  <a:srgbClr val="0000FF"/>
                </a:solidFill>
              </a:rPr>
              <a:t> </a:t>
            </a:r>
            <a:r>
              <a:rPr lang="en-US" sz="1400" b="1" dirty="0">
                <a:solidFill>
                  <a:srgbClr val="0000FF"/>
                </a:solidFill>
              </a:rPr>
              <a:t>2024</a:t>
            </a:r>
            <a:r>
              <a:rPr lang="en-US" sz="1400" dirty="0">
                <a:solidFill>
                  <a:srgbClr val="0000FF"/>
                </a:solidFill>
              </a:rPr>
              <a:t>  (accepted)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368E94-DB96-B664-9A00-6E0D5B8BF9D2}"/>
              </a:ext>
            </a:extLst>
          </p:cNvPr>
          <p:cNvSpPr txBox="1"/>
          <p:nvPr/>
        </p:nvSpPr>
        <p:spPr>
          <a:xfrm>
            <a:off x="7328259" y="3707405"/>
            <a:ext cx="2009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FSSH3, FSSH2</a:t>
            </a:r>
          </a:p>
        </p:txBody>
      </p:sp>
      <p:pic>
        <p:nvPicPr>
          <p:cNvPr id="37" name="Picture 3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412828C2-A4B4-E21D-1A5F-C4862B8193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93" y="3687133"/>
            <a:ext cx="2728333" cy="105045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972396B-8240-40E3-6DBA-21C73E5A1716}"/>
              </a:ext>
            </a:extLst>
          </p:cNvPr>
          <p:cNvSpPr txBox="1"/>
          <p:nvPr/>
        </p:nvSpPr>
        <p:spPr>
          <a:xfrm>
            <a:off x="7539346" y="4958488"/>
            <a:ext cx="427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Unpublished:  MASH, QTSH, removal of rotation/translation, state selection</a:t>
            </a:r>
          </a:p>
        </p:txBody>
      </p:sp>
    </p:spTree>
    <p:extLst>
      <p:ext uri="{BB962C8B-B14F-4D97-AF65-F5344CB8AC3E}">
        <p14:creationId xmlns:p14="http://schemas.microsoft.com/office/powerpoint/2010/main" val="50696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Text Box 34"/>
          <p:cNvSpPr txBox="1">
            <a:spLocks noChangeArrowheads="1"/>
          </p:cNvSpPr>
          <p:nvPr/>
        </p:nvSpPr>
        <p:spPr bwMode="auto">
          <a:xfrm>
            <a:off x="6616166" y="1027888"/>
            <a:ext cx="3815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+mn-lt"/>
              </a:rPr>
              <a:t>Maximize and simplify the re-use, OOP</a:t>
            </a:r>
          </a:p>
        </p:txBody>
      </p:sp>
      <p:sp>
        <p:nvSpPr>
          <p:cNvPr id="29703" name="Text Box 35"/>
          <p:cNvSpPr txBox="1">
            <a:spLocks noChangeArrowheads="1"/>
          </p:cNvSpPr>
          <p:nvPr/>
        </p:nvSpPr>
        <p:spPr bwMode="auto">
          <a:xfrm>
            <a:off x="6616166" y="1492379"/>
            <a:ext cx="43308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linear algebra, integrals,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quantum and classical mechanics/dynamics,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nonadiabatic methods, surface hopping,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+mn-lt"/>
              </a:rPr>
              <a:t>IO utilities, model preparation and analysis</a:t>
            </a:r>
          </a:p>
        </p:txBody>
      </p:sp>
      <p:pic>
        <p:nvPicPr>
          <p:cNvPr id="12" name="Picture 7" descr="Image result for 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291391" y="956848"/>
            <a:ext cx="255069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0000FF"/>
                </a:solidFill>
              </a:rPr>
              <a:t>modular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-272341" y="1878004"/>
            <a:ext cx="25589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/>
              <a:t>versatile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272341" y="2833375"/>
            <a:ext cx="545553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C00000"/>
                </a:solidFill>
              </a:rPr>
              <a:t>“methodology discovery”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4225" y="3184485"/>
            <a:ext cx="142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(prototyping)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96012" y="2860848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Use with model problems and atomistic simulations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Python – for convenience, C++ - for efficiency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294341" y="5849112"/>
            <a:ext cx="383650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C00000"/>
                </a:solidFill>
              </a:rPr>
              <a:t>community tool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39779" y="5655213"/>
            <a:ext cx="54926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A platform to adopt the past and latest developments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C00000"/>
                </a:solidFill>
              </a:rPr>
              <a:t>The developers can understand and contribute to the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6570738" y="3749903"/>
            <a:ext cx="549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Fully-functional tool that can be applied to real (atomistic) systems to study materials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294341" y="3784273"/>
            <a:ext cx="2553648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b="1" dirty="0">
                <a:solidFill>
                  <a:srgbClr val="008000"/>
                </a:solidFill>
              </a:rPr>
              <a:t>practical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015" y="4705429"/>
            <a:ext cx="5278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00FF"/>
                </a:solidFill>
              </a:rPr>
              <a:t>user-friendly &amp; documented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6616166" y="4600450"/>
            <a:ext cx="5401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The code is convenient to users and they have plenty resources – examples and documentation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81374-CA8C-6F42-C270-53A8C635FDC9}"/>
              </a:ext>
            </a:extLst>
          </p:cNvPr>
          <p:cNvSpPr txBox="1"/>
          <p:nvPr/>
        </p:nvSpPr>
        <p:spPr>
          <a:xfrm>
            <a:off x="1452974" y="154174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Libra Philosophy/Vision</a:t>
            </a:r>
          </a:p>
        </p:txBody>
      </p:sp>
    </p:spTree>
    <p:extLst>
      <p:ext uri="{BB962C8B-B14F-4D97-AF65-F5344CB8AC3E}">
        <p14:creationId xmlns:p14="http://schemas.microsoft.com/office/powerpoint/2010/main" val="374368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  <p:bldP spid="3" grpId="0"/>
      <p:bldP spid="22" grpId="0"/>
      <p:bldP spid="6" grpId="0"/>
      <p:bldP spid="15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E56DD-B7F3-7BCB-D37D-8BBB1BA4C5ED}"/>
              </a:ext>
            </a:extLst>
          </p:cNvPr>
          <p:cNvSpPr txBox="1"/>
          <p:nvPr/>
        </p:nvSpPr>
        <p:spPr>
          <a:xfrm>
            <a:off x="1096298" y="11269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Versatile: Methods and Algorithms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45176FEE-2B76-8224-9F11-4FA5795B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C1BDA-803D-9E67-2549-C631F27ACCFC}"/>
              </a:ext>
            </a:extLst>
          </p:cNvPr>
          <p:cNvSpPr txBox="1"/>
          <p:nvPr/>
        </p:nvSpPr>
        <p:spPr>
          <a:xfrm>
            <a:off x="6666407" y="865579"/>
            <a:ext cx="1800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Representations: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adiabatic </a:t>
            </a:r>
          </a:p>
          <a:p>
            <a:pPr marL="285750" indent="-285750">
              <a:buFontTx/>
              <a:buChar char="-"/>
            </a:pPr>
            <a:r>
              <a:rPr lang="en-US" dirty="0"/>
              <a:t>diabatic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064AD8-126B-5467-B961-5E93E987D14E}"/>
              </a:ext>
            </a:extLst>
          </p:cNvPr>
          <p:cNvSpPr txBox="1"/>
          <p:nvPr/>
        </p:nvSpPr>
        <p:spPr>
          <a:xfrm>
            <a:off x="9025741" y="840427"/>
            <a:ext cx="2777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Representations: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amplitudes (TD-SE)</a:t>
            </a:r>
          </a:p>
          <a:p>
            <a:pPr marL="285750" indent="-285750">
              <a:buFontTx/>
              <a:buChar char="-"/>
            </a:pPr>
            <a:r>
              <a:rPr lang="en-US" dirty="0"/>
              <a:t>density matrix (Liouville)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4262A8-B7A1-1F29-F128-8506FF6173C2}"/>
              </a:ext>
            </a:extLst>
          </p:cNvPr>
          <p:cNvSpPr txBox="1"/>
          <p:nvPr/>
        </p:nvSpPr>
        <p:spPr>
          <a:xfrm>
            <a:off x="388447" y="980086"/>
            <a:ext cx="64618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Dynamics:</a:t>
            </a:r>
          </a:p>
          <a:p>
            <a:pPr marL="285750" indent="-285750">
              <a:buFontTx/>
              <a:buChar char="-"/>
            </a:pPr>
            <a:r>
              <a:rPr lang="en-US" dirty="0"/>
              <a:t>adiabatic 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Mean-field-like: </a:t>
            </a:r>
            <a:r>
              <a:rPr lang="en-US" dirty="0" err="1"/>
              <a:t>Ehrenfest</a:t>
            </a:r>
            <a:r>
              <a:rPr lang="en-US" dirty="0"/>
              <a:t>, MFSD, MASH</a:t>
            </a:r>
          </a:p>
          <a:p>
            <a:pPr marL="285750" indent="-285750">
              <a:buFontTx/>
              <a:buChar char="-"/>
            </a:pPr>
            <a:r>
              <a:rPr lang="en-US" dirty="0"/>
              <a:t>TSH: FSSH, FSSH2, FSSH3, GFSH</a:t>
            </a:r>
          </a:p>
          <a:p>
            <a:pPr marL="285750" indent="-285750">
              <a:buFontTx/>
              <a:buChar char="-"/>
            </a:pPr>
            <a:r>
              <a:rPr lang="en-US" dirty="0"/>
              <a:t>Exact factorization: SHXF, MQCXF, MFXF</a:t>
            </a:r>
          </a:p>
          <a:p>
            <a:pPr marL="285750" indent="-285750">
              <a:buFontTx/>
              <a:buChar char="-"/>
            </a:pPr>
            <a:r>
              <a:rPr lang="en-US" dirty="0"/>
              <a:t>Decoherence: DISH, DISH_rev2023, IDA, IDF, SDM, </a:t>
            </a:r>
            <a:r>
              <a:rPr lang="en-US" dirty="0" err="1"/>
              <a:t>mSDM</a:t>
            </a:r>
            <a:r>
              <a:rPr lang="en-US" dirty="0"/>
              <a:t>, BCSH</a:t>
            </a:r>
          </a:p>
          <a:p>
            <a:pPr marL="285750" indent="-285750">
              <a:buFontTx/>
              <a:buChar char="-"/>
            </a:pPr>
            <a:r>
              <a:rPr lang="en-US" dirty="0"/>
              <a:t>Coupled trajectories-like: ETHD, QTSH</a:t>
            </a:r>
          </a:p>
          <a:p>
            <a:pPr marL="285750" indent="-285750">
              <a:buFontTx/>
              <a:buChar char="-"/>
            </a:pPr>
            <a:r>
              <a:rPr lang="en-US" dirty="0"/>
              <a:t>NAC-free: LZ, ZN, BLLZ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Wavepackets</a:t>
            </a:r>
            <a:r>
              <a:rPr lang="en-US" dirty="0"/>
              <a:t>: QTAG</a:t>
            </a:r>
          </a:p>
          <a:p>
            <a:pPr marL="285750" indent="-285750">
              <a:buFontTx/>
              <a:buChar char="-"/>
            </a:pPr>
            <a:r>
              <a:rPr lang="en-US" dirty="0"/>
              <a:t>Exact grid: SOFT, Colbert-Miller</a:t>
            </a:r>
          </a:p>
          <a:p>
            <a:pPr marL="285750" indent="-285750">
              <a:buFontTx/>
              <a:buChar char="-"/>
            </a:pPr>
            <a:r>
              <a:rPr lang="en-US" dirty="0"/>
              <a:t>Exact system-bath: HEOM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6B271-B273-CDBB-8A6B-6356EFE43102}"/>
              </a:ext>
            </a:extLst>
          </p:cNvPr>
          <p:cNvSpPr txBox="1"/>
          <p:nvPr/>
        </p:nvSpPr>
        <p:spPr>
          <a:xfrm>
            <a:off x="6680193" y="1879297"/>
            <a:ext cx="30705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Integrators: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RK4 (electronic, general)</a:t>
            </a:r>
          </a:p>
          <a:p>
            <a:pPr marL="285750" indent="-285750">
              <a:buFontTx/>
              <a:buChar char="-"/>
            </a:pPr>
            <a:r>
              <a:rPr lang="en-US" dirty="0"/>
              <a:t>rotations-based (electronic)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exponentiation (electronic)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Verlet</a:t>
            </a:r>
            <a:r>
              <a:rPr lang="en-US" dirty="0"/>
              <a:t> (nuclear)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AC053-FE11-658B-DB0A-FB4B6EB17904}"/>
              </a:ext>
            </a:extLst>
          </p:cNvPr>
          <p:cNvSpPr txBox="1"/>
          <p:nvPr/>
        </p:nvSpPr>
        <p:spPr>
          <a:xfrm>
            <a:off x="3251936" y="4397375"/>
            <a:ext cx="2383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Ensembles: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NVE</a:t>
            </a:r>
          </a:p>
          <a:p>
            <a:pPr marL="285750" indent="-285750">
              <a:buFontTx/>
              <a:buChar char="-"/>
            </a:pPr>
            <a:r>
              <a:rPr lang="en-US" dirty="0"/>
              <a:t>NVT (Nose-Hoover, Nose-Poincare)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973FC2-D9D5-15E4-16B7-94EFAC4ABAD2}"/>
              </a:ext>
            </a:extLst>
          </p:cNvPr>
          <p:cNvSpPr txBox="1"/>
          <p:nvPr/>
        </p:nvSpPr>
        <p:spPr>
          <a:xfrm>
            <a:off x="6693512" y="3379823"/>
            <a:ext cx="473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Phase/state tracking: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Phase correction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Tracking: </a:t>
            </a:r>
            <a:r>
              <a:rPr lang="en-US" dirty="0" err="1"/>
              <a:t>Munkres</a:t>
            </a:r>
            <a:r>
              <a:rPr lang="en-US" dirty="0"/>
              <a:t>-Kuhn (Hungarian)/</a:t>
            </a:r>
            <a:r>
              <a:rPr lang="en-US" dirty="0" err="1"/>
              <a:t>mincost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C5668-4ED9-41B3-FEEB-4F34F4C4D67C}"/>
              </a:ext>
            </a:extLst>
          </p:cNvPr>
          <p:cNvSpPr txBox="1"/>
          <p:nvPr/>
        </p:nvSpPr>
        <p:spPr>
          <a:xfrm>
            <a:off x="9918049" y="1938312"/>
            <a:ext cx="15070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Integrators:</a:t>
            </a:r>
          </a:p>
          <a:p>
            <a:pPr marL="285750" indent="-285750">
              <a:buFontTx/>
              <a:buChar char="-"/>
            </a:pPr>
            <a:r>
              <a:rPr lang="en-US" dirty="0"/>
              <a:t>NAC-based</a:t>
            </a:r>
          </a:p>
          <a:p>
            <a:pPr marL="285750" indent="-285750">
              <a:buFontTx/>
              <a:buChar char="-"/>
            </a:pPr>
            <a:r>
              <a:rPr lang="en-US" dirty="0"/>
              <a:t>LD-based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0BE5A-F6DF-AF24-E941-B704B8283B9A}"/>
              </a:ext>
            </a:extLst>
          </p:cNvPr>
          <p:cNvSpPr txBox="1"/>
          <p:nvPr/>
        </p:nvSpPr>
        <p:spPr>
          <a:xfrm>
            <a:off x="160216" y="4395318"/>
            <a:ext cx="29901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Initial conditions sampling: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adiabatic/in diabatic</a:t>
            </a:r>
          </a:p>
          <a:p>
            <a:pPr marL="285750" indent="-285750">
              <a:buFontTx/>
              <a:buChar char="-"/>
            </a:pPr>
            <a:r>
              <a:rPr lang="en-US" dirty="0"/>
              <a:t>Momenta/coordinates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Gaussian/Wigner/arbitrary</a:t>
            </a:r>
          </a:p>
          <a:p>
            <a:pPr marL="285750" indent="-285750">
              <a:buFontTx/>
              <a:buChar char="-"/>
            </a:pPr>
            <a:r>
              <a:rPr lang="en-US" dirty="0"/>
              <a:t>Voronoi tessellation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D42BE-DF95-B4AD-3BFB-2ED0AF583AA3}"/>
              </a:ext>
            </a:extLst>
          </p:cNvPr>
          <p:cNvSpPr txBox="1"/>
          <p:nvPr/>
        </p:nvSpPr>
        <p:spPr>
          <a:xfrm>
            <a:off x="5723026" y="4395318"/>
            <a:ext cx="29901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Initial conditions sampling: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adiabatic/in diabatic</a:t>
            </a:r>
          </a:p>
          <a:p>
            <a:pPr marL="285750" indent="-285750">
              <a:buFontTx/>
              <a:buChar char="-"/>
            </a:pPr>
            <a:r>
              <a:rPr lang="en-US" dirty="0"/>
              <a:t>Momenta/coordinates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Gaussian/Wigner/arbitrary</a:t>
            </a:r>
          </a:p>
          <a:p>
            <a:pPr marL="285750" indent="-285750">
              <a:buFontTx/>
              <a:buChar char="-"/>
            </a:pPr>
            <a:r>
              <a:rPr lang="en-US" dirty="0"/>
              <a:t>Voronoi tessellation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470B75-0770-8511-4728-FE3FAA388126}"/>
              </a:ext>
            </a:extLst>
          </p:cNvPr>
          <p:cNvSpPr txBox="1"/>
          <p:nvPr/>
        </p:nvSpPr>
        <p:spPr>
          <a:xfrm>
            <a:off x="218917" y="6291419"/>
            <a:ext cx="448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Workflows:</a:t>
            </a:r>
            <a:r>
              <a:rPr lang="en-US" dirty="0"/>
              <a:t> model and atomistic; NBRA or not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787665-EC0F-0CD6-E361-E17E176138D3}"/>
              </a:ext>
            </a:extLst>
          </p:cNvPr>
          <p:cNvSpPr txBox="1"/>
          <p:nvPr/>
        </p:nvSpPr>
        <p:spPr>
          <a:xfrm>
            <a:off x="8864871" y="4300930"/>
            <a:ext cx="33271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Other things: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Force fields (UFF, GAFF, etc.)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Semiempirics</a:t>
            </a:r>
            <a:r>
              <a:rPr lang="en-US" dirty="0"/>
              <a:t> (INDO, EHT, etc.)</a:t>
            </a:r>
          </a:p>
          <a:p>
            <a:pPr marL="285750" indent="-285750">
              <a:buFontTx/>
              <a:buChar char="-"/>
            </a:pPr>
            <a:r>
              <a:rPr lang="en-US" dirty="0"/>
              <a:t>Molecule transformations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Rotation/translation removal</a:t>
            </a:r>
          </a:p>
          <a:p>
            <a:pPr marL="285750" indent="-285750">
              <a:buFontTx/>
              <a:buChar char="-"/>
            </a:pPr>
            <a:r>
              <a:rPr lang="en-US" dirty="0"/>
              <a:t>Rigid body dynamics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EE4AD-1CFC-08B6-58A6-B89A1C9F6E23}"/>
              </a:ext>
            </a:extLst>
          </p:cNvPr>
          <p:cNvSpPr txBox="1"/>
          <p:nvPr/>
        </p:nvSpPr>
        <p:spPr>
          <a:xfrm>
            <a:off x="4963852" y="6305937"/>
            <a:ext cx="727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Interfaces with:</a:t>
            </a:r>
            <a:r>
              <a:rPr lang="en-US" dirty="0"/>
              <a:t> CP2K, DFTB+, ORCA, Gaussian, GAMESS, eQE, QE, Ergo, etc.</a:t>
            </a:r>
          </a:p>
        </p:txBody>
      </p:sp>
    </p:spTree>
    <p:extLst>
      <p:ext uri="{BB962C8B-B14F-4D97-AF65-F5344CB8AC3E}">
        <p14:creationId xmlns:p14="http://schemas.microsoft.com/office/powerpoint/2010/main" val="4265193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BE56DD-B7F3-7BCB-D37D-8BBB1BA4C5ED}"/>
              </a:ext>
            </a:extLst>
          </p:cNvPr>
          <p:cNvSpPr txBox="1"/>
          <p:nvPr/>
        </p:nvSpPr>
        <p:spPr>
          <a:xfrm>
            <a:off x="1096298" y="112693"/>
            <a:ext cx="897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Versatile: Model Hamiltonians</a:t>
            </a:r>
          </a:p>
        </p:txBody>
      </p:sp>
      <p:pic>
        <p:nvPicPr>
          <p:cNvPr id="3" name="Picture 7" descr="Image result for ub logo">
            <a:extLst>
              <a:ext uri="{FF2B5EF4-FFF2-40B4-BE49-F238E27FC236}">
                <a16:creationId xmlns:a16="http://schemas.microsoft.com/office/drawing/2014/main" id="{45176FEE-2B76-8224-9F11-4FA5795B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0"/>
            <a:ext cx="19812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955CE-7497-9112-ABB7-EEC03D999CC1}"/>
              </a:ext>
            </a:extLst>
          </p:cNvPr>
          <p:cNvSpPr txBox="1"/>
          <p:nvPr/>
        </p:nvSpPr>
        <p:spPr>
          <a:xfrm>
            <a:off x="510404" y="558998"/>
            <a:ext cx="375776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Model Hamiltonians: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Tully models I, II, III, generalized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Parandekar</a:t>
            </a:r>
            <a:r>
              <a:rPr lang="en-US" dirty="0"/>
              <a:t>-Tully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Dual Rosen-Zener-</a:t>
            </a:r>
            <a:r>
              <a:rPr lang="en-US" dirty="0" err="1"/>
              <a:t>Demkov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Dual Landau-Zener-</a:t>
            </a:r>
            <a:r>
              <a:rPr lang="en-US" dirty="0" err="1"/>
              <a:t>Stuckelberg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Renner-Teller</a:t>
            </a:r>
          </a:p>
          <a:p>
            <a:pPr marL="285750" indent="-285750">
              <a:buFontTx/>
              <a:buChar char="-"/>
            </a:pPr>
            <a:r>
              <a:rPr lang="en-US" dirty="0"/>
              <a:t>Dumbbell geometry (</a:t>
            </a:r>
            <a:r>
              <a:rPr lang="en-US" dirty="0" err="1"/>
              <a:t>Subotnik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Double arch geometry (</a:t>
            </a:r>
            <a:r>
              <a:rPr lang="en-US" dirty="0" err="1"/>
              <a:t>Subotnik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Shenvi</a:t>
            </a:r>
            <a:r>
              <a:rPr lang="en-US" dirty="0"/>
              <a:t>-</a:t>
            </a:r>
            <a:r>
              <a:rPr lang="en-US" dirty="0" err="1"/>
              <a:t>Subotnik</a:t>
            </a:r>
            <a:r>
              <a:rPr lang="en-US" dirty="0"/>
              <a:t>-Yang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Linear Vibronic Coupling (LVC)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Generalized LVC (e.g. spin-boson)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Morse models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Holstein (many versions)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Henon-Heiles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Esch</a:t>
            </a:r>
            <a:r>
              <a:rPr lang="en-US" dirty="0"/>
              <a:t>-Levine (linear crossings)</a:t>
            </a:r>
          </a:p>
          <a:p>
            <a:pPr marL="285750" indent="-285750">
              <a:buFontTx/>
              <a:buChar char="-"/>
            </a:pPr>
            <a:r>
              <a:rPr lang="en-US" dirty="0"/>
              <a:t>Ferretti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Granucci</a:t>
            </a:r>
            <a:r>
              <a:rPr lang="en-US" dirty="0"/>
              <a:t>-Persico (2 models)</a:t>
            </a:r>
          </a:p>
          <a:p>
            <a:pPr marL="285750" indent="-285750">
              <a:buFontTx/>
              <a:buChar char="-"/>
            </a:pPr>
            <a:r>
              <a:rPr lang="en-US" dirty="0"/>
              <a:t>1D and 2D Eckart barrier (Martens)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 more…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19F585-7E92-A0AC-2EE1-E220C9E1181B}"/>
              </a:ext>
            </a:extLst>
          </p:cNvPr>
          <p:cNvSpPr txBox="1"/>
          <p:nvPr/>
        </p:nvSpPr>
        <p:spPr>
          <a:xfrm>
            <a:off x="4668520" y="17138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Sci. Rep. 6, 24198 (2016); J. Xu and L. Wang JCP 150, 164101 (2019)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6C7CA-C1F8-9457-EDB4-77FCCC00F78B}"/>
              </a:ext>
            </a:extLst>
          </p:cNvPr>
          <p:cNvSpPr txBox="1"/>
          <p:nvPr/>
        </p:nvSpPr>
        <p:spPr>
          <a:xfrm>
            <a:off x="4668520" y="843608"/>
            <a:ext cx="2854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effectLst/>
              </a:rPr>
              <a:t>Tully, J. C.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JCP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1990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93</a:t>
            </a:r>
            <a:r>
              <a:rPr lang="en-US" sz="1400" dirty="0">
                <a:solidFill>
                  <a:srgbClr val="0000FF"/>
                </a:solidFill>
                <a:effectLst/>
              </a:rPr>
              <a:t>, 1061–1071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18108D-5014-6715-034D-98592A7D5AAC}"/>
              </a:ext>
            </a:extLst>
          </p:cNvPr>
          <p:cNvSpPr txBox="1"/>
          <p:nvPr/>
        </p:nvSpPr>
        <p:spPr>
          <a:xfrm>
            <a:off x="4668520" y="1128574"/>
            <a:ext cx="7761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  <a:effectLst/>
              </a:rPr>
              <a:t>Parandekar</a:t>
            </a:r>
            <a:r>
              <a:rPr lang="en-US" sz="1400" dirty="0">
                <a:solidFill>
                  <a:srgbClr val="0000FF"/>
                </a:solidFill>
                <a:effectLst/>
              </a:rPr>
              <a:t>, P. V.; Tully, J. C.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JCP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2005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122</a:t>
            </a:r>
            <a:r>
              <a:rPr lang="en-US" sz="1400" dirty="0">
                <a:solidFill>
                  <a:srgbClr val="0000FF"/>
                </a:solidFill>
                <a:effectLst/>
              </a:rPr>
              <a:t>, 094102; </a:t>
            </a:r>
            <a:r>
              <a:rPr lang="en-US" sz="1400" dirty="0" err="1">
                <a:solidFill>
                  <a:srgbClr val="0000FF"/>
                </a:solidFill>
                <a:effectLst/>
              </a:rPr>
              <a:t>Parandekar</a:t>
            </a:r>
            <a:r>
              <a:rPr lang="en-US" sz="1400" dirty="0">
                <a:solidFill>
                  <a:srgbClr val="0000FF"/>
                </a:solidFill>
                <a:effectLst/>
              </a:rPr>
              <a:t>, P. V.; Tully, J. C.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JCTC</a:t>
            </a:r>
            <a:r>
              <a:rPr lang="en-US" sz="1400" dirty="0">
                <a:solidFill>
                  <a:srgbClr val="0000FF"/>
                </a:solidFill>
                <a:effectLst/>
              </a:rPr>
              <a:t> </a:t>
            </a:r>
            <a:r>
              <a:rPr lang="en-US" sz="1400" b="1" dirty="0">
                <a:solidFill>
                  <a:srgbClr val="0000FF"/>
                </a:solidFill>
                <a:effectLst/>
              </a:rPr>
              <a:t>2006</a:t>
            </a:r>
            <a:r>
              <a:rPr lang="en-US" sz="1400" dirty="0">
                <a:solidFill>
                  <a:srgbClr val="0000FF"/>
                </a:solidFill>
                <a:effectLst/>
              </a:rPr>
              <a:t>, </a:t>
            </a:r>
            <a:r>
              <a:rPr lang="en-US" sz="1400" i="1" dirty="0">
                <a:solidFill>
                  <a:srgbClr val="0000FF"/>
                </a:solidFill>
                <a:effectLst/>
              </a:rPr>
              <a:t>2</a:t>
            </a:r>
            <a:r>
              <a:rPr lang="en-US" sz="1400" dirty="0">
                <a:solidFill>
                  <a:srgbClr val="0000FF"/>
                </a:solidFill>
                <a:effectLst/>
              </a:rPr>
              <a:t>, 229–235.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C36B62-E916-3C39-8C4D-8D3202B15520}"/>
              </a:ext>
            </a:extLst>
          </p:cNvPr>
          <p:cNvSpPr txBox="1"/>
          <p:nvPr/>
        </p:nvSpPr>
        <p:spPr>
          <a:xfrm>
            <a:off x="4668520" y="2413739"/>
            <a:ext cx="7348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J. E.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 and N. </a:t>
            </a:r>
            <a:r>
              <a:rPr lang="en-US" sz="1400" dirty="0" err="1">
                <a:solidFill>
                  <a:srgbClr val="0000FF"/>
                </a:solidFill>
              </a:rPr>
              <a:t>Shenvi</a:t>
            </a:r>
            <a:r>
              <a:rPr lang="en-US" sz="1400" dirty="0">
                <a:solidFill>
                  <a:srgbClr val="0000FF"/>
                </a:solidFill>
              </a:rPr>
              <a:t> JCP 134, 024105 (2011); J. Xu and L. Wang JCP 150, 164101 (2019)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4A6705F1-7A56-7A7B-CCD7-088243BF4110}"/>
              </a:ext>
            </a:extLst>
          </p:cNvPr>
          <p:cNvSpPr/>
          <p:nvPr/>
        </p:nvSpPr>
        <p:spPr>
          <a:xfrm>
            <a:off x="4104640" y="1436351"/>
            <a:ext cx="563880" cy="768369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1859AB5-73C3-521E-770B-C63ECCFFD696}"/>
              </a:ext>
            </a:extLst>
          </p:cNvPr>
          <p:cNvSpPr/>
          <p:nvPr/>
        </p:nvSpPr>
        <p:spPr>
          <a:xfrm>
            <a:off x="4104640" y="2282763"/>
            <a:ext cx="563880" cy="541718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FB5BF5-9B94-F203-F199-83062320024B}"/>
              </a:ext>
            </a:extLst>
          </p:cNvPr>
          <p:cNvSpPr txBox="1"/>
          <p:nvPr/>
        </p:nvSpPr>
        <p:spPr>
          <a:xfrm>
            <a:off x="4668520" y="2779952"/>
            <a:ext cx="4269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Shenvi</a:t>
            </a:r>
            <a:r>
              <a:rPr lang="en-US" sz="1400" dirty="0">
                <a:solidFill>
                  <a:srgbClr val="0000FF"/>
                </a:solidFill>
              </a:rPr>
              <a:t>, N.; </a:t>
            </a:r>
            <a:r>
              <a:rPr lang="en-US" sz="1400" dirty="0" err="1">
                <a:solidFill>
                  <a:srgbClr val="0000FF"/>
                </a:solidFill>
              </a:rPr>
              <a:t>Subotnik</a:t>
            </a:r>
            <a:r>
              <a:rPr lang="en-US" sz="1400" dirty="0">
                <a:solidFill>
                  <a:srgbClr val="0000FF"/>
                </a:solidFill>
              </a:rPr>
              <a:t>, J.; Yang, W. JCP 2011, 135, 024101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A69FDD-F4C2-134C-346E-C0D1794C66FB}"/>
              </a:ext>
            </a:extLst>
          </p:cNvPr>
          <p:cNvSpPr txBox="1"/>
          <p:nvPr/>
        </p:nvSpPr>
        <p:spPr>
          <a:xfrm>
            <a:off x="4668520" y="3062030"/>
            <a:ext cx="7432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Izmaylov</a:t>
            </a:r>
            <a:r>
              <a:rPr lang="en-US" sz="1400" dirty="0">
                <a:solidFill>
                  <a:srgbClr val="0000FF"/>
                </a:solidFill>
              </a:rPr>
              <a:t>, A. F.; </a:t>
            </a:r>
            <a:r>
              <a:rPr lang="en-US" sz="1400" dirty="0" err="1">
                <a:solidFill>
                  <a:srgbClr val="0000FF"/>
                </a:solidFill>
              </a:rPr>
              <a:t>Mendive</a:t>
            </a:r>
            <a:r>
              <a:rPr lang="en-US" sz="1400" dirty="0">
                <a:solidFill>
                  <a:srgbClr val="0000FF"/>
                </a:solidFill>
              </a:rPr>
              <a:t>-Tapia, D.; </a:t>
            </a:r>
            <a:r>
              <a:rPr lang="en-US" sz="1400" dirty="0" err="1">
                <a:solidFill>
                  <a:srgbClr val="0000FF"/>
                </a:solidFill>
              </a:rPr>
              <a:t>Bearpark</a:t>
            </a:r>
            <a:r>
              <a:rPr lang="en-US" sz="1400" dirty="0">
                <a:solidFill>
                  <a:srgbClr val="0000FF"/>
                </a:solidFill>
              </a:rPr>
              <a:t>, M. J.; Robb, M. A.;  Tully, J. C.; Frisch, M. J. JCP, 2011, 135, 234106; </a:t>
            </a:r>
            <a:r>
              <a:rPr lang="it-IT" sz="1400" dirty="0">
                <a:solidFill>
                  <a:srgbClr val="0000FF"/>
                </a:solidFill>
              </a:rPr>
              <a:t>Sun, X.; Geva, E. JCP </a:t>
            </a:r>
            <a:r>
              <a:rPr lang="it-IT" sz="1400" b="1" dirty="0">
                <a:solidFill>
                  <a:srgbClr val="0000FF"/>
                </a:solidFill>
              </a:rPr>
              <a:t>2016</a:t>
            </a:r>
            <a:r>
              <a:rPr lang="it-IT" sz="1400" dirty="0">
                <a:solidFill>
                  <a:srgbClr val="0000FF"/>
                </a:solidFill>
              </a:rPr>
              <a:t>, 144, 244105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C8CF86-7E35-AC3C-B350-D31CED0039A1}"/>
              </a:ext>
            </a:extLst>
          </p:cNvPr>
          <p:cNvSpPr txBox="1"/>
          <p:nvPr/>
        </p:nvSpPr>
        <p:spPr>
          <a:xfrm>
            <a:off x="4668520" y="3623043"/>
            <a:ext cx="73482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0000FF"/>
                </a:solidFill>
              </a:rPr>
              <a:t>Runeson</a:t>
            </a:r>
            <a:r>
              <a:rPr lang="en-US" sz="1100" dirty="0">
                <a:solidFill>
                  <a:srgbClr val="0000FF"/>
                </a:solidFill>
              </a:rPr>
              <a:t>, J. E., </a:t>
            </a:r>
            <a:r>
              <a:rPr lang="en-US" sz="1100" dirty="0" err="1">
                <a:solidFill>
                  <a:srgbClr val="0000FF"/>
                </a:solidFill>
              </a:rPr>
              <a:t>Manolopoulos</a:t>
            </a:r>
            <a:r>
              <a:rPr lang="en-US" sz="1100" dirty="0">
                <a:solidFill>
                  <a:srgbClr val="0000FF"/>
                </a:solidFill>
              </a:rPr>
              <a:t>, D. E. </a:t>
            </a:r>
            <a:r>
              <a:rPr lang="en-US" sz="1100" i="1" dirty="0">
                <a:solidFill>
                  <a:srgbClr val="0000FF"/>
                </a:solidFill>
              </a:rPr>
              <a:t>JCP </a:t>
            </a:r>
            <a:r>
              <a:rPr lang="en-US" sz="1100" b="1" dirty="0">
                <a:solidFill>
                  <a:srgbClr val="0000FF"/>
                </a:solidFill>
              </a:rPr>
              <a:t>2023</a:t>
            </a:r>
            <a:r>
              <a:rPr lang="en-US" sz="1100" dirty="0">
                <a:solidFill>
                  <a:srgbClr val="0000FF"/>
                </a:solidFill>
              </a:rPr>
              <a:t>, 159, 094115; </a:t>
            </a:r>
            <a:r>
              <a:rPr lang="en-US" sz="1100" dirty="0" err="1">
                <a:solidFill>
                  <a:srgbClr val="0000FF"/>
                </a:solidFill>
              </a:rPr>
              <a:t>Tempelaar</a:t>
            </a:r>
            <a:r>
              <a:rPr lang="en-US" sz="1100" dirty="0">
                <a:solidFill>
                  <a:srgbClr val="0000FF"/>
                </a:solidFill>
              </a:rPr>
              <a:t>, R., Reichman, D. R. </a:t>
            </a:r>
            <a:r>
              <a:rPr lang="en-US" sz="1100" i="1" dirty="0">
                <a:solidFill>
                  <a:srgbClr val="0000FF"/>
                </a:solidFill>
              </a:rPr>
              <a:t>JCP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2018</a:t>
            </a:r>
            <a:r>
              <a:rPr lang="en-US" sz="1100" dirty="0">
                <a:solidFill>
                  <a:srgbClr val="0000FF"/>
                </a:solidFill>
              </a:rPr>
              <a:t>, 148, 102309; Wang, L., </a:t>
            </a:r>
            <a:r>
              <a:rPr lang="en-US" sz="1100" dirty="0" err="1">
                <a:solidFill>
                  <a:srgbClr val="0000FF"/>
                </a:solidFill>
              </a:rPr>
              <a:t>Prezhdo</a:t>
            </a:r>
            <a:r>
              <a:rPr lang="en-US" sz="1100" dirty="0">
                <a:solidFill>
                  <a:srgbClr val="0000FF"/>
                </a:solidFill>
              </a:rPr>
              <a:t>, O. V. </a:t>
            </a:r>
            <a:r>
              <a:rPr lang="en-US" sz="1100" i="1" dirty="0">
                <a:solidFill>
                  <a:srgbClr val="0000FF"/>
                </a:solidFill>
              </a:rPr>
              <a:t>JPCL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2014</a:t>
            </a:r>
            <a:r>
              <a:rPr lang="en-US" sz="1100" dirty="0">
                <a:solidFill>
                  <a:srgbClr val="0000FF"/>
                </a:solidFill>
              </a:rPr>
              <a:t>, 5, 713–719; Jain, A., Alguire, E.; </a:t>
            </a:r>
            <a:r>
              <a:rPr lang="en-US" sz="1100" dirty="0" err="1">
                <a:solidFill>
                  <a:srgbClr val="0000FF"/>
                </a:solidFill>
              </a:rPr>
              <a:t>Subotnik</a:t>
            </a:r>
            <a:r>
              <a:rPr lang="en-US" sz="1100" dirty="0">
                <a:solidFill>
                  <a:srgbClr val="0000FF"/>
                </a:solidFill>
              </a:rPr>
              <a:t>, J. E. </a:t>
            </a:r>
            <a:r>
              <a:rPr lang="en-US" sz="1100" i="1" dirty="0">
                <a:solidFill>
                  <a:srgbClr val="0000FF"/>
                </a:solidFill>
              </a:rPr>
              <a:t>JCTC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2016</a:t>
            </a:r>
            <a:r>
              <a:rPr lang="en-US" sz="1100" dirty="0">
                <a:solidFill>
                  <a:srgbClr val="0000FF"/>
                </a:solidFill>
              </a:rPr>
              <a:t>, 12, 5256–5268; </a:t>
            </a:r>
            <a:r>
              <a:rPr lang="en-US" sz="1100" dirty="0" err="1">
                <a:solidFill>
                  <a:srgbClr val="0000FF"/>
                </a:solidFill>
              </a:rPr>
              <a:t>Bondarenko</a:t>
            </a:r>
            <a:r>
              <a:rPr lang="en-US" sz="1100" dirty="0">
                <a:solidFill>
                  <a:srgbClr val="0000FF"/>
                </a:solidFill>
              </a:rPr>
              <a:t>, A. S., </a:t>
            </a:r>
            <a:r>
              <a:rPr lang="en-US" sz="1100" dirty="0" err="1">
                <a:solidFill>
                  <a:srgbClr val="0000FF"/>
                </a:solidFill>
              </a:rPr>
              <a:t>Tempelaar</a:t>
            </a:r>
            <a:r>
              <a:rPr lang="en-US" sz="1100" dirty="0">
                <a:solidFill>
                  <a:srgbClr val="0000FF"/>
                </a:solidFill>
              </a:rPr>
              <a:t>, R. </a:t>
            </a:r>
            <a:r>
              <a:rPr lang="en-US" sz="1100" i="1" dirty="0">
                <a:solidFill>
                  <a:srgbClr val="0000FF"/>
                </a:solidFill>
              </a:rPr>
              <a:t>JCP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2023</a:t>
            </a:r>
            <a:r>
              <a:rPr lang="en-US" sz="1100" dirty="0">
                <a:solidFill>
                  <a:srgbClr val="0000FF"/>
                </a:solidFill>
              </a:rPr>
              <a:t>, 158, 054117; </a:t>
            </a:r>
            <a:r>
              <a:rPr lang="en-US" sz="1100" dirty="0" err="1">
                <a:solidFill>
                  <a:srgbClr val="0000FF"/>
                </a:solidFill>
              </a:rPr>
              <a:t>Mannouch</a:t>
            </a:r>
            <a:r>
              <a:rPr lang="en-US" sz="1100" dirty="0">
                <a:solidFill>
                  <a:srgbClr val="0000FF"/>
                </a:solidFill>
              </a:rPr>
              <a:t>, J. R., Richardson, J. O. </a:t>
            </a:r>
            <a:r>
              <a:rPr lang="en-US" sz="1100" i="1" dirty="0">
                <a:solidFill>
                  <a:srgbClr val="0000FF"/>
                </a:solidFill>
              </a:rPr>
              <a:t>JCP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b="1" dirty="0">
                <a:solidFill>
                  <a:srgbClr val="0000FF"/>
                </a:solidFill>
              </a:rPr>
              <a:t>2023</a:t>
            </a:r>
            <a:r>
              <a:rPr lang="en-US" sz="1100" dirty="0">
                <a:solidFill>
                  <a:srgbClr val="0000FF"/>
                </a:solidFill>
              </a:rPr>
              <a:t>, 158, 104111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ED036-6F17-CA35-E5A6-B3B702399B1F}"/>
              </a:ext>
            </a:extLst>
          </p:cNvPr>
          <p:cNvSpPr txBox="1"/>
          <p:nvPr/>
        </p:nvSpPr>
        <p:spPr>
          <a:xfrm>
            <a:off x="4668520" y="4347195"/>
            <a:ext cx="6212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Corondao</a:t>
            </a:r>
            <a:r>
              <a:rPr lang="en-US" sz="1400" dirty="0">
                <a:solidFill>
                  <a:srgbClr val="0000FF"/>
                </a:solidFill>
              </a:rPr>
              <a:t>, E. A.; Xing, J.; Miller, W. H. Chem. Phys. Lett. 2001, 349, 521-529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F12706-D450-E9AE-5DAC-F9065883D73D}"/>
              </a:ext>
            </a:extLst>
          </p:cNvPr>
          <p:cNvSpPr txBox="1"/>
          <p:nvPr/>
        </p:nvSpPr>
        <p:spPr>
          <a:xfrm>
            <a:off x="4668520" y="4654972"/>
            <a:ext cx="6212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e.g. Qiu, J.; Bai, X.; Wang, L. </a:t>
            </a:r>
            <a:r>
              <a:rPr lang="en-US" sz="1400" i="1" dirty="0">
                <a:solidFill>
                  <a:srgbClr val="0000FF"/>
                </a:solidFill>
              </a:rPr>
              <a:t>JPCL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2018</a:t>
            </a:r>
            <a:r>
              <a:rPr lang="en-US" sz="1400" dirty="0">
                <a:solidFill>
                  <a:srgbClr val="0000FF"/>
                </a:solidFill>
              </a:rPr>
              <a:t>, 9, 4319-4325;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931F6B-0D66-450B-E7A4-BBBABD2FFD55}"/>
              </a:ext>
            </a:extLst>
          </p:cNvPr>
          <p:cNvSpPr txBox="1"/>
          <p:nvPr/>
        </p:nvSpPr>
        <p:spPr>
          <a:xfrm>
            <a:off x="4668520" y="4990233"/>
            <a:ext cx="3439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Sim, E.; </a:t>
            </a:r>
            <a:r>
              <a:rPr lang="en-US" sz="1400" dirty="0" err="1">
                <a:solidFill>
                  <a:srgbClr val="0000FF"/>
                </a:solidFill>
              </a:rPr>
              <a:t>Makri</a:t>
            </a:r>
            <a:r>
              <a:rPr lang="en-US" sz="1400" dirty="0">
                <a:solidFill>
                  <a:srgbClr val="0000FF"/>
                </a:solidFill>
              </a:rPr>
              <a:t>, N.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1995</a:t>
            </a:r>
            <a:r>
              <a:rPr lang="en-US" sz="1400" dirty="0">
                <a:solidFill>
                  <a:srgbClr val="0000FF"/>
                </a:solidFill>
              </a:rPr>
              <a:t>, 102, 5616-5625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67485C-E9BE-82CD-9BBB-2D692ED2EF08}"/>
              </a:ext>
            </a:extLst>
          </p:cNvPr>
          <p:cNvSpPr txBox="1"/>
          <p:nvPr/>
        </p:nvSpPr>
        <p:spPr>
          <a:xfrm>
            <a:off x="4668520" y="5290014"/>
            <a:ext cx="391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Esch</a:t>
            </a:r>
            <a:r>
              <a:rPr lang="en-US" sz="1400" dirty="0">
                <a:solidFill>
                  <a:srgbClr val="0000FF"/>
                </a:solidFill>
              </a:rPr>
              <a:t>, M. P.; Levine, B. G.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2020</a:t>
            </a:r>
            <a:r>
              <a:rPr lang="en-US" sz="1400" dirty="0">
                <a:solidFill>
                  <a:srgbClr val="0000FF"/>
                </a:solidFill>
              </a:rPr>
              <a:t>, 153, 114104;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FC417C-A847-7611-1376-F0FC8CDC8748}"/>
              </a:ext>
            </a:extLst>
          </p:cNvPr>
          <p:cNvSpPr txBox="1"/>
          <p:nvPr/>
        </p:nvSpPr>
        <p:spPr>
          <a:xfrm>
            <a:off x="4668520" y="5575537"/>
            <a:ext cx="6212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Ferretti, A.; </a:t>
            </a:r>
            <a:r>
              <a:rPr lang="en-US" sz="1400" dirty="0" err="1">
                <a:solidFill>
                  <a:srgbClr val="0000FF"/>
                </a:solidFill>
              </a:rPr>
              <a:t>Granucci</a:t>
            </a:r>
            <a:r>
              <a:rPr lang="en-US" sz="1400" dirty="0">
                <a:solidFill>
                  <a:srgbClr val="0000FF"/>
                </a:solidFill>
              </a:rPr>
              <a:t>, G.; </a:t>
            </a:r>
            <a:r>
              <a:rPr lang="en-US" sz="1400" dirty="0" err="1">
                <a:solidFill>
                  <a:srgbClr val="0000FF"/>
                </a:solidFill>
              </a:rPr>
              <a:t>Lami</a:t>
            </a:r>
            <a:r>
              <a:rPr lang="en-US" sz="1400" dirty="0">
                <a:solidFill>
                  <a:srgbClr val="0000FF"/>
                </a:solidFill>
              </a:rPr>
              <a:t>, A.; Persico, M.; Villani, G.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1996</a:t>
            </a:r>
            <a:r>
              <a:rPr lang="en-US" sz="1400" dirty="0">
                <a:solidFill>
                  <a:srgbClr val="0000FF"/>
                </a:solidFill>
              </a:rPr>
              <a:t>, 104, 5517–5527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0F509A-7A94-302C-5A6B-3847ED37AF09}"/>
              </a:ext>
            </a:extLst>
          </p:cNvPr>
          <p:cNvSpPr txBox="1"/>
          <p:nvPr/>
        </p:nvSpPr>
        <p:spPr>
          <a:xfrm>
            <a:off x="4104640" y="5771167"/>
            <a:ext cx="8103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Granucci</a:t>
            </a:r>
            <a:r>
              <a:rPr lang="en-US" sz="1400" dirty="0">
                <a:solidFill>
                  <a:srgbClr val="0000FF"/>
                </a:solidFill>
              </a:rPr>
              <a:t>, G., Persico, M.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2007</a:t>
            </a:r>
            <a:r>
              <a:rPr lang="en-US" sz="1400" dirty="0">
                <a:solidFill>
                  <a:srgbClr val="0000FF"/>
                </a:solidFill>
              </a:rPr>
              <a:t>, 126, 134114; </a:t>
            </a:r>
            <a:r>
              <a:rPr lang="en-US" sz="1400" dirty="0" err="1">
                <a:solidFill>
                  <a:srgbClr val="0000FF"/>
                </a:solidFill>
              </a:rPr>
              <a:t>Granucci</a:t>
            </a:r>
            <a:r>
              <a:rPr lang="en-US" sz="1400" dirty="0">
                <a:solidFill>
                  <a:srgbClr val="0000FF"/>
                </a:solidFill>
              </a:rPr>
              <a:t>, G., Persico, M.; </a:t>
            </a:r>
            <a:r>
              <a:rPr lang="en-US" sz="1400" dirty="0" err="1">
                <a:solidFill>
                  <a:srgbClr val="0000FF"/>
                </a:solidFill>
              </a:rPr>
              <a:t>Zoccante</a:t>
            </a:r>
            <a:r>
              <a:rPr lang="en-US" sz="1400" dirty="0">
                <a:solidFill>
                  <a:srgbClr val="0000FF"/>
                </a:solidFill>
              </a:rPr>
              <a:t>, A.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2010</a:t>
            </a:r>
            <a:r>
              <a:rPr lang="en-US" sz="1400" dirty="0">
                <a:solidFill>
                  <a:srgbClr val="0000FF"/>
                </a:solidFill>
              </a:rPr>
              <a:t>, 133, 134111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6B4716-AFEE-19B2-0AE5-88247AE7D255}"/>
              </a:ext>
            </a:extLst>
          </p:cNvPr>
          <p:cNvSpPr txBox="1"/>
          <p:nvPr/>
        </p:nvSpPr>
        <p:spPr>
          <a:xfrm>
            <a:off x="4668520" y="6098432"/>
            <a:ext cx="62128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L. Wang, C.C. Martens, Y. Zheng, </a:t>
            </a:r>
            <a:r>
              <a:rPr lang="en-US" sz="1400" i="1" dirty="0">
                <a:solidFill>
                  <a:srgbClr val="0000FF"/>
                </a:solidFill>
              </a:rPr>
              <a:t>JCP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2012</a:t>
            </a:r>
            <a:r>
              <a:rPr lang="en-US" sz="1400" dirty="0">
                <a:solidFill>
                  <a:srgbClr val="0000FF"/>
                </a:solidFill>
              </a:rPr>
              <a:t>, 137, 34113; </a:t>
            </a:r>
          </a:p>
        </p:txBody>
      </p:sp>
    </p:spTree>
    <p:extLst>
      <p:ext uri="{BB962C8B-B14F-4D97-AF65-F5344CB8AC3E}">
        <p14:creationId xmlns:p14="http://schemas.microsoft.com/office/powerpoint/2010/main" val="368141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2999</Words>
  <Application>Microsoft Office PowerPoint</Application>
  <PresentationFormat>Widescreen</PresentationFormat>
  <Paragraphs>384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Alexey-user</dc:creator>
  <cp:lastModifiedBy>Alexey Akimov</cp:lastModifiedBy>
  <cp:revision>94</cp:revision>
  <dcterms:created xsi:type="dcterms:W3CDTF">2021-12-20T14:51:30Z</dcterms:created>
  <dcterms:modified xsi:type="dcterms:W3CDTF">2024-07-06T21:49:28Z</dcterms:modified>
</cp:coreProperties>
</file>